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E6409FA-8B82-4E4B-A7F0-459A7E1C906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BBBE66-A953-4D22-AD8F-C4189C7300E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409FA-8B82-4E4B-A7F0-459A7E1C906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BBE66-A953-4D22-AD8F-C4189C730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409FA-8B82-4E4B-A7F0-459A7E1C906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BBE66-A953-4D22-AD8F-C4189C730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AE6409FA-8B82-4E4B-A7F0-459A7E1C906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AEBBBE66-A953-4D22-AD8F-C4189C730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  <a:prstGeom prst="rect">
            <a:avLst/>
          </a:prstGeo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  <a:prstGeom prst="rect">
            <a:avLst/>
          </a:prstGeo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  <a:prstGeom prst="rect">
            <a:avLst/>
          </a:prstGeom>
        </p:spPr>
        <p:txBody>
          <a:bodyPr vert="horz" rtlCol="0"/>
          <a:lstStyle>
            <a:extLst/>
          </a:lstStyle>
          <a:p>
            <a:fld id="{AE6409FA-8B82-4E4B-A7F0-459A7E1C906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  <a:prstGeom prst="rect">
            <a:avLst/>
          </a:prstGeo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BBBE66-A953-4D22-AD8F-C4189C7300E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  <a:prstGeom prst="rect">
            <a:avLst/>
          </a:prstGeo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AE6409FA-8B82-4E4B-A7F0-459A7E1C906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AEBBBE66-A953-4D22-AD8F-C4189C7300E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  <a:prstGeom prst="rect">
            <a:avLst/>
          </a:prstGeo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AE6409FA-8B82-4E4B-A7F0-459A7E1C906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AEBBBE66-A953-4D22-AD8F-C4189C730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AE6409FA-8B82-4E4B-A7F0-459A7E1C906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AEBBBE66-A953-4D22-AD8F-C4189C7300E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AE6409FA-8B82-4E4B-A7F0-459A7E1C906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AEBBBE66-A953-4D22-AD8F-C4189C730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  <a:prstGeom prst="rect">
            <a:avLst/>
          </a:prstGeo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  <a:prstGeom prst="rect">
            <a:avLst/>
          </a:prstGeo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  <a:prstGeom prst="rect">
            <a:avLst/>
          </a:prstGeom>
        </p:spPr>
        <p:txBody>
          <a:bodyPr vert="horz" rtlCol="0"/>
          <a:lstStyle>
            <a:extLst/>
          </a:lstStyle>
          <a:p>
            <a:fld id="{AE6409FA-8B82-4E4B-A7F0-459A7E1C906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  <a:prstGeom prst="rect">
            <a:avLst/>
          </a:prstGeo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BBBE66-A953-4D22-AD8F-C4189C7300E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  <a:prstGeom prst="rect">
            <a:avLst/>
          </a:prstGeo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  <a:prstGeom prst="rect">
            <a:avLst/>
          </a:prstGeo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  <a:prstGeom prst="rect">
            <a:avLst/>
          </a:prstGeom>
        </p:spPr>
        <p:txBody>
          <a:bodyPr vert="horz" rtlCol="0"/>
          <a:lstStyle>
            <a:extLst/>
          </a:lstStyle>
          <a:p>
            <a:fld id="{AE6409FA-8B82-4E4B-A7F0-459A7E1C906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  <a:prstGeom prst="rect">
            <a:avLst/>
          </a:prstGeo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BBBE66-A953-4D22-AD8F-C4189C7300E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  <a:prstGeom prst="rect">
            <a:avLst/>
          </a:prstGeo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409FA-8B82-4E4B-A7F0-459A7E1C906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BBE66-A953-4D22-AD8F-C4189C730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AE6409FA-8B82-4E4B-A7F0-459A7E1C906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AEBBBE66-A953-4D22-AD8F-C4189C730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AE6409FA-8B82-4E4B-A7F0-459A7E1C906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AEBBBE66-A953-4D22-AD8F-C4189C730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AE6409FA-8B82-4E4B-A7F0-459A7E1C906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AEBBBE66-A953-4D22-AD8F-C4189C730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  <a:prstGeom prst="rect">
            <a:avLst/>
          </a:prstGeo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  <a:prstGeom prst="rect">
            <a:avLst/>
          </a:prstGeo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  <a:prstGeom prst="rect">
            <a:avLst/>
          </a:prstGeom>
        </p:spPr>
        <p:txBody>
          <a:bodyPr vert="horz" rtlCol="0"/>
          <a:lstStyle>
            <a:extLst/>
          </a:lstStyle>
          <a:p>
            <a:fld id="{AE6409FA-8B82-4E4B-A7F0-459A7E1C906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  <a:prstGeom prst="rect">
            <a:avLst/>
          </a:prstGeo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BBBE66-A953-4D22-AD8F-C4189C7300E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  <a:prstGeom prst="rect">
            <a:avLst/>
          </a:prstGeo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AE6409FA-8B82-4E4B-A7F0-459A7E1C906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AEBBBE66-A953-4D22-AD8F-C4189C7300E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  <a:prstGeom prst="rect">
            <a:avLst/>
          </a:prstGeo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AE6409FA-8B82-4E4B-A7F0-459A7E1C906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AEBBBE66-A953-4D22-AD8F-C4189C730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AE6409FA-8B82-4E4B-A7F0-459A7E1C906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AEBBBE66-A953-4D22-AD8F-C4189C7300E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AE6409FA-8B82-4E4B-A7F0-459A7E1C906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AEBBBE66-A953-4D22-AD8F-C4189C730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  <a:prstGeom prst="rect">
            <a:avLst/>
          </a:prstGeo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  <a:prstGeom prst="rect">
            <a:avLst/>
          </a:prstGeo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  <a:prstGeom prst="rect">
            <a:avLst/>
          </a:prstGeom>
        </p:spPr>
        <p:txBody>
          <a:bodyPr vert="horz" rtlCol="0"/>
          <a:lstStyle>
            <a:extLst/>
          </a:lstStyle>
          <a:p>
            <a:fld id="{AE6409FA-8B82-4E4B-A7F0-459A7E1C906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  <a:prstGeom prst="rect">
            <a:avLst/>
          </a:prstGeo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BBBE66-A953-4D22-AD8F-C4189C7300E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  <a:prstGeom prst="rect">
            <a:avLst/>
          </a:prstGeo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  <a:prstGeom prst="rect">
            <a:avLst/>
          </a:prstGeo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  <a:prstGeom prst="rect">
            <a:avLst/>
          </a:prstGeom>
        </p:spPr>
        <p:txBody>
          <a:bodyPr vert="horz" rtlCol="0"/>
          <a:lstStyle>
            <a:extLst/>
          </a:lstStyle>
          <a:p>
            <a:fld id="{AE6409FA-8B82-4E4B-A7F0-459A7E1C906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  <a:prstGeom prst="rect">
            <a:avLst/>
          </a:prstGeo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BBBE66-A953-4D22-AD8F-C4189C7300E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  <a:prstGeom prst="rect">
            <a:avLst/>
          </a:prstGeo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E6409FA-8B82-4E4B-A7F0-459A7E1C906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BBBE66-A953-4D22-AD8F-C4189C7300E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AE6409FA-8B82-4E4B-A7F0-459A7E1C906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AEBBBE66-A953-4D22-AD8F-C4189C730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AE6409FA-8B82-4E4B-A7F0-459A7E1C906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/>
          <a:lstStyle>
            <a:extLst/>
          </a:lstStyle>
          <a:p>
            <a:fld id="{AEBBBE66-A953-4D22-AD8F-C4189C730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409FA-8B82-4E4B-A7F0-459A7E1C906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EBBBE66-A953-4D22-AD8F-C4189C7300E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409FA-8B82-4E4B-A7F0-459A7E1C906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EBBBE66-A953-4D22-AD8F-C4189C730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409FA-8B82-4E4B-A7F0-459A7E1C906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BBE66-A953-4D22-AD8F-C4189C7300E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6409FA-8B82-4E4B-A7F0-459A7E1C906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BBBE66-A953-4D22-AD8F-C4189C7300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E6409FA-8B82-4E4B-A7F0-459A7E1C906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BBBE66-A953-4D22-AD8F-C4189C7300E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E6409FA-8B82-4E4B-A7F0-459A7E1C906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BBBE66-A953-4D22-AD8F-C4189C7300E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E6409FA-8B82-4E4B-A7F0-459A7E1C906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EBBBE66-A953-4D22-AD8F-C4189C7300E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lvl="0" algn="r">
              <a:spcBef>
                <a:spcPct val="0"/>
              </a:spcBef>
              <a:buNone/>
            </a:pPr>
            <a:r>
              <a:rPr kumimoji="0" lang="en-US" sz="46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iRespond Question Master</a:t>
            </a:r>
            <a:endParaRPr kumimoji="0" lang="en-US" sz="460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lvl="0" indent="-2921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None/>
            </a:pPr>
            <a:r>
              <a:rPr kumimoji="0" lang="en-US" sz="3200" smtClean="0">
                <a:solidFill>
                  <a:schemeClr val="tx1"/>
                </a:solidFill>
              </a:rPr>
              <a:t>A.) Response A</a:t>
            </a:r>
            <a:endParaRPr kumimoji="0" lang="en-US" sz="3200">
              <a:solidFill>
                <a:schemeClr val="tx1"/>
              </a:solidFill>
            </a:endParaRPr>
          </a:p>
        </p:txBody>
      </p:sp>
      <p:sp>
        <p:nvSpPr>
          <p:cNvPr id="5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lvl="0" indent="-2921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None/>
            </a:pPr>
            <a:r>
              <a:rPr kumimoji="0" lang="en-US" sz="3200" smtClean="0">
                <a:solidFill>
                  <a:schemeClr val="tx1"/>
                </a:solidFill>
              </a:rPr>
              <a:t>B.) Response B</a:t>
            </a:r>
            <a:endParaRPr kumimoji="0" lang="en-US" sz="3200">
              <a:solidFill>
                <a:schemeClr val="tx1"/>
              </a:solidFill>
            </a:endParaRPr>
          </a:p>
        </p:txBody>
      </p:sp>
      <p:sp>
        <p:nvSpPr>
          <p:cNvPr id="6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lvl="0" indent="-2921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None/>
            </a:pPr>
            <a:r>
              <a:rPr kumimoji="0" lang="en-US" sz="3200" smtClean="0">
                <a:solidFill>
                  <a:schemeClr val="tx1"/>
                </a:solidFill>
              </a:rPr>
              <a:t>C.) Response C</a:t>
            </a:r>
            <a:endParaRPr kumimoji="0" lang="en-US" sz="3200">
              <a:solidFill>
                <a:schemeClr val="tx1"/>
              </a:solidFill>
            </a:endParaRPr>
          </a:p>
        </p:txBody>
      </p:sp>
      <p:sp>
        <p:nvSpPr>
          <p:cNvPr id="8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lvl="0" indent="-2921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None/>
            </a:pPr>
            <a:r>
              <a:rPr kumimoji="0" lang="en-US" sz="3200" smtClean="0">
                <a:solidFill>
                  <a:schemeClr val="tx1"/>
                </a:solidFill>
              </a:rPr>
              <a:t>D.) Response D</a:t>
            </a:r>
            <a:endParaRPr kumimoji="0" lang="en-US" sz="3200">
              <a:solidFill>
                <a:schemeClr val="tx1"/>
              </a:solidFill>
            </a:endParaRPr>
          </a:p>
        </p:txBody>
      </p:sp>
      <p:sp>
        <p:nvSpPr>
          <p:cNvPr id="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lvl="0" indent="-29210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None/>
            </a:pPr>
            <a:r>
              <a:rPr kumimoji="0" lang="en-US" sz="3200" smtClean="0">
                <a:solidFill>
                  <a:schemeClr val="tx1"/>
                </a:solidFill>
              </a:rPr>
              <a:t>E.) Response E</a:t>
            </a:r>
            <a:endParaRPr kumimoji="0" lang="en-US" sz="3200">
              <a:solidFill>
                <a:schemeClr val="tx1"/>
              </a:solidFill>
            </a:endParaRPr>
          </a:p>
        </p:txBody>
      </p:sp>
      <p:sp>
        <p:nvSpPr>
          <p:cNvPr id="1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FFFFFF"/>
                </a:solidFill>
              </a:rPr>
              <a:t>Percent Complete 100%</a:t>
            </a: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1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FFFFFF"/>
                </a:solidFill>
              </a:rPr>
              <a:t>00:30</a:t>
            </a:r>
            <a:endParaRPr lang="en-US" sz="1400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8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5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4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67%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8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33%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1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100%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6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100%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9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67%</a:t>
              </a:r>
              <a:endParaRPr lang="en-US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39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2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6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A*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0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B*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5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C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8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D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1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E</a:t>
              </a:r>
              <a:endParaRPr lang="en-US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37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4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7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0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9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1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1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2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3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3</a:t>
              </a:r>
              <a:endParaRPr lang="en-US" sz="2000">
                <a:solidFill>
                  <a:srgbClr val="FFFFFF"/>
                </a:solidFill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YZ9Yy3NgABY" TargetMode="External"/><Relationship Id="rId2" Type="http://schemas.openxmlformats.org/officeDocument/2006/relationships/hyperlink" Target="http://youtu.be/lMChO0qNbk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wVeGUSGkhf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bc.com/saturday-night-live/video/weekend-update-ll-cool-j-and-brad-paisley/n3554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aXQTaWjMoF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02LgdXVkXg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aFf1lYyKE0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y_HiX5eUfN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Satire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brief overview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84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Problems with Satire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Misunderstanding: </a:t>
            </a:r>
            <a:r>
              <a:rPr lang="en-US" dirty="0" smtClean="0"/>
              <a:t>Audience may think the satirist is being serious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Misuse: </a:t>
            </a:r>
            <a:r>
              <a:rPr lang="en-US" dirty="0" smtClean="0"/>
              <a:t>People hide behind the idea of satire to get away with saying really stupid and cruel things</a:t>
            </a:r>
          </a:p>
          <a:p>
            <a:endParaRPr lang="en-US" dirty="0" smtClean="0"/>
          </a:p>
          <a:p>
            <a:r>
              <a:rPr lang="en-US" b="1" dirty="0" smtClean="0"/>
              <a:t>Missing the Point: </a:t>
            </a:r>
            <a:r>
              <a:rPr lang="en-US" dirty="0" smtClean="0"/>
              <a:t>Too much satire can distract the audience from the “real” message </a:t>
            </a:r>
          </a:p>
        </p:txBody>
      </p:sp>
    </p:spTree>
    <p:extLst>
      <p:ext uri="{BB962C8B-B14F-4D97-AF65-F5344CB8AC3E}">
        <p14:creationId xmlns:p14="http://schemas.microsoft.com/office/powerpoint/2010/main" val="150391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analyzing satire, consider…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S</a:t>
            </a:r>
            <a:r>
              <a:rPr lang="en-US" b="1" dirty="0" smtClean="0"/>
              <a:t>ubject: </a:t>
            </a:r>
            <a:r>
              <a:rPr lang="en-US" dirty="0" smtClean="0"/>
              <a:t>What is the main idea?</a:t>
            </a:r>
          </a:p>
          <a:p>
            <a:endParaRPr lang="en-US" dirty="0" smtClean="0"/>
          </a:p>
          <a:p>
            <a:r>
              <a:rPr lang="en-US" b="1" u="sng" dirty="0" smtClean="0"/>
              <a:t>O</a:t>
            </a:r>
            <a:r>
              <a:rPr lang="en-US" b="1" dirty="0" smtClean="0"/>
              <a:t>ccasion: </a:t>
            </a:r>
            <a:r>
              <a:rPr lang="en-US" dirty="0" smtClean="0"/>
              <a:t>What current event/trend is the author reacting to? </a:t>
            </a:r>
            <a:br>
              <a:rPr lang="en-US" dirty="0" smtClean="0"/>
            </a:br>
            <a:endParaRPr lang="en-US" dirty="0" smtClean="0"/>
          </a:p>
          <a:p>
            <a:r>
              <a:rPr lang="en-US" b="1" u="sng" dirty="0" smtClean="0"/>
              <a:t>A</a:t>
            </a:r>
            <a:r>
              <a:rPr lang="en-US" b="1" dirty="0" smtClean="0"/>
              <a:t>udience: </a:t>
            </a:r>
            <a:r>
              <a:rPr lang="en-US" dirty="0" smtClean="0"/>
              <a:t>What person/group is the satire targeting?</a:t>
            </a:r>
          </a:p>
        </p:txBody>
      </p:sp>
    </p:spTree>
    <p:extLst>
      <p:ext uri="{BB962C8B-B14F-4D97-AF65-F5344CB8AC3E}">
        <p14:creationId xmlns:p14="http://schemas.microsoft.com/office/powerpoint/2010/main" val="237011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P</a:t>
            </a:r>
            <a:r>
              <a:rPr lang="en-US" b="1" dirty="0"/>
              <a:t>urpose: </a:t>
            </a:r>
            <a:r>
              <a:rPr lang="en-US" dirty="0"/>
              <a:t>What is the </a:t>
            </a:r>
            <a:r>
              <a:rPr lang="en-US" dirty="0" smtClean="0"/>
              <a:t>“real” message behind the satire? </a:t>
            </a:r>
            <a:br>
              <a:rPr lang="en-US" dirty="0" smtClean="0"/>
            </a:br>
            <a:endParaRPr lang="en-US" dirty="0"/>
          </a:p>
          <a:p>
            <a:r>
              <a:rPr lang="en-US" b="1" u="sng" dirty="0"/>
              <a:t>S</a:t>
            </a:r>
            <a:r>
              <a:rPr lang="en-US" b="1" dirty="0"/>
              <a:t>peaker: </a:t>
            </a:r>
            <a:r>
              <a:rPr lang="en-US" dirty="0"/>
              <a:t>How does the author create credibility? Why should we trust this person?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02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satire?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Satire is a style of rhetoric that exposes vices and foolishness in people and society </a:t>
            </a:r>
          </a:p>
          <a:p>
            <a:r>
              <a:rPr lang="en-US" dirty="0" smtClean="0"/>
              <a:t>Satire generally uses humor, irony, sarcasm, and other techniques to get an emotional reaction from the audience</a:t>
            </a:r>
          </a:p>
          <a:p>
            <a:r>
              <a:rPr lang="en-US" dirty="0" smtClean="0"/>
              <a:t>Satire often aims to create political or social change</a:t>
            </a:r>
          </a:p>
          <a:p>
            <a:r>
              <a:rPr lang="en-US" dirty="0" smtClean="0"/>
              <a:t>Here are a few techniques that may be used in satire…….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28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Satire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b="1" dirty="0" smtClean="0"/>
              <a:t>Hyperbole</a:t>
            </a:r>
          </a:p>
          <a:p>
            <a:pPr lvl="1"/>
            <a:r>
              <a:rPr lang="en-US" sz="3200" dirty="0" smtClean="0"/>
              <a:t>Also called exaggeration</a:t>
            </a:r>
          </a:p>
          <a:p>
            <a:pPr lvl="1"/>
            <a:r>
              <a:rPr lang="en-US" sz="3200" dirty="0" smtClean="0"/>
              <a:t>In satire, hyperbole is used to make an idea or situation seem ridiculous by taking it to the extreme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 smtClean="0"/>
              <a:t>Examples: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Google opt-out - </a:t>
            </a:r>
            <a:r>
              <a:rPr lang="en-US" sz="2000" dirty="0">
                <a:hlinkClick r:id="rId2"/>
              </a:rPr>
              <a:t>http://youtu.be/lMChO0qNbkY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KFC Double Down - </a:t>
            </a:r>
            <a:r>
              <a:rPr lang="en-US" sz="2000" dirty="0" smtClean="0">
                <a:hlinkClick r:id="rId3"/>
              </a:rPr>
              <a:t>http://youtu.be/YZ9Yy3NgABY</a:t>
            </a:r>
            <a:endParaRPr lang="en-US" sz="20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06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Satire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/>
              <a:t>Reversal</a:t>
            </a:r>
          </a:p>
          <a:p>
            <a:pPr lvl="1"/>
            <a:r>
              <a:rPr lang="en-US" sz="3200" dirty="0" smtClean="0"/>
              <a:t>Presenting the opposite of what people are used to experiencing </a:t>
            </a:r>
          </a:p>
          <a:p>
            <a:pPr lvl="1"/>
            <a:r>
              <a:rPr lang="en-US" sz="3200" dirty="0" smtClean="0"/>
              <a:t>Makes the audience think about what they consider “normal,” and why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/>
              <a:t>Example: </a:t>
            </a:r>
            <a:r>
              <a:rPr lang="en-US" sz="3200" dirty="0" smtClean="0"/>
              <a:t>Marriage ban -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://youtu.be/wVeGUSGkhfw</a:t>
            </a:r>
            <a:endParaRPr lang="en-US" sz="20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85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Satire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b="1" dirty="0" smtClean="0"/>
              <a:t>Parody</a:t>
            </a:r>
          </a:p>
          <a:p>
            <a:pPr lvl="1"/>
            <a:r>
              <a:rPr lang="en-US" sz="3200" dirty="0" smtClean="0"/>
              <a:t>Imitating someone for comedic effect</a:t>
            </a:r>
          </a:p>
          <a:p>
            <a:pPr lvl="1"/>
            <a:r>
              <a:rPr lang="en-US" sz="3200" dirty="0" smtClean="0"/>
              <a:t>Often includes the use of other techniques (hyperbole, irony, etc.)</a:t>
            </a:r>
            <a:br>
              <a:rPr lang="en-US" sz="3200" dirty="0" smtClean="0"/>
            </a:br>
            <a:endParaRPr lang="en-US" sz="3200" dirty="0" smtClean="0"/>
          </a:p>
          <a:p>
            <a:pPr lvl="1"/>
            <a:r>
              <a:rPr lang="en-US" sz="3200" dirty="0" smtClean="0"/>
              <a:t>Example: Brad Paisley/LL Cool J - </a:t>
            </a:r>
            <a:r>
              <a:rPr lang="en-US" sz="2200" dirty="0" smtClean="0">
                <a:hlinkClick r:id="rId2"/>
              </a:rPr>
              <a:t>http://www.nbc.com/saturday-night-live/video/weekend-update-ll-cool-j-and-brad-paisley/n35546</a:t>
            </a:r>
            <a:r>
              <a:rPr lang="en-US" sz="2200" dirty="0"/>
              <a:t/>
            </a:r>
            <a:br>
              <a:rPr lang="en-US" sz="2200" dirty="0"/>
            </a:b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8011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Satire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/>
              <a:t>Incongruity</a:t>
            </a:r>
          </a:p>
          <a:p>
            <a:pPr lvl="1"/>
            <a:r>
              <a:rPr lang="en-US" sz="3200" dirty="0" smtClean="0"/>
              <a:t>Putting things together that normally wouldn’t go together</a:t>
            </a:r>
          </a:p>
          <a:p>
            <a:pPr lvl="1"/>
            <a:r>
              <a:rPr lang="en-US" sz="3200" dirty="0" smtClean="0"/>
              <a:t>This can be used to make ordinary things seem ridiculous</a:t>
            </a:r>
            <a:br>
              <a:rPr lang="en-US" sz="3200" dirty="0" smtClean="0"/>
            </a:br>
            <a:endParaRPr lang="en-US" sz="3200" dirty="0" smtClean="0"/>
          </a:p>
          <a:p>
            <a:pPr lvl="1"/>
            <a:r>
              <a:rPr lang="en-US" sz="3200" dirty="0" smtClean="0"/>
              <a:t>Example: </a:t>
            </a:r>
            <a:r>
              <a:rPr lang="en-US" sz="3200" dirty="0"/>
              <a:t>Obama teleprompter - </a:t>
            </a:r>
            <a:r>
              <a:rPr lang="en-US" sz="2000" dirty="0">
                <a:hlinkClick r:id="rId2"/>
              </a:rPr>
              <a:t>http://youtu.be/aXQTaWjMoFw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9894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Satire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/>
              <a:t>Irony</a:t>
            </a:r>
          </a:p>
          <a:p>
            <a:pPr lvl="1"/>
            <a:r>
              <a:rPr lang="en-US" sz="3200" dirty="0" smtClean="0"/>
              <a:t>Using words in a way that conveys the opposite of their literal meaning</a:t>
            </a:r>
          </a:p>
          <a:p>
            <a:pPr lvl="1"/>
            <a:r>
              <a:rPr lang="en-US" sz="3200" dirty="0" smtClean="0"/>
              <a:t>Can be used to show difference between appearance and reality</a:t>
            </a:r>
            <a:br>
              <a:rPr lang="en-US" sz="3200" dirty="0" smtClean="0"/>
            </a:br>
            <a:endParaRPr lang="en-US" sz="3200" dirty="0" smtClean="0"/>
          </a:p>
          <a:p>
            <a:pPr lvl="1"/>
            <a:r>
              <a:rPr lang="en-US" sz="3200" dirty="0" smtClean="0"/>
              <a:t>Example: Star </a:t>
            </a:r>
            <a:r>
              <a:rPr lang="en-US" sz="3200" dirty="0"/>
              <a:t>Trek reviews - </a:t>
            </a:r>
            <a:r>
              <a:rPr lang="en-US" sz="2000" dirty="0">
                <a:hlinkClick r:id="rId2"/>
              </a:rPr>
              <a:t>http://youtu.be/02LgdXVkXgM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8187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Satire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/>
              <a:t>Sarcasm</a:t>
            </a:r>
          </a:p>
          <a:p>
            <a:pPr lvl="1"/>
            <a:r>
              <a:rPr lang="en-US" sz="3200" dirty="0" smtClean="0"/>
              <a:t>Like irony, but more “mean”</a:t>
            </a:r>
          </a:p>
          <a:p>
            <a:pPr lvl="1"/>
            <a:r>
              <a:rPr lang="en-US" sz="3200" dirty="0" smtClean="0"/>
              <a:t>Usually used to mock a person, situation, or idea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 smtClean="0"/>
              <a:t>Example: Stephen Colbert -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://youtu.be/aFf1lYyKE04</a:t>
            </a:r>
            <a:endParaRPr lang="en-US" sz="20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47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Satire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smtClean="0"/>
              <a:t>Understatement</a:t>
            </a:r>
          </a:p>
          <a:p>
            <a:pPr lvl="1"/>
            <a:r>
              <a:rPr lang="en-US" sz="3200" dirty="0" smtClean="0"/>
              <a:t>Like hyperbole, this is a type of exaggeration</a:t>
            </a:r>
          </a:p>
          <a:p>
            <a:pPr lvl="1"/>
            <a:r>
              <a:rPr lang="en-US" sz="3200" dirty="0" smtClean="0"/>
              <a:t>Can be used to make a situation or idea seem less important than it really is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/>
              <a:t>Example: </a:t>
            </a:r>
            <a:r>
              <a:rPr lang="en-US" sz="3200" dirty="0" smtClean="0"/>
              <a:t>“Just right” - 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://youtu.be/y_HiX5eUfNo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071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4122</TotalTime>
  <Words>322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Foundry</vt:lpstr>
      <vt:lpstr>iRespondQuestionMaster</vt:lpstr>
      <vt:lpstr>iRespondGraphMaster</vt:lpstr>
      <vt:lpstr>Satire</vt:lpstr>
      <vt:lpstr>What is satire?</vt:lpstr>
      <vt:lpstr>Elements of Satire</vt:lpstr>
      <vt:lpstr>Elements of Satire</vt:lpstr>
      <vt:lpstr>Elements of Satire</vt:lpstr>
      <vt:lpstr>Elements of Satire</vt:lpstr>
      <vt:lpstr>Elements of Satire</vt:lpstr>
      <vt:lpstr>Elements of Satire</vt:lpstr>
      <vt:lpstr>Elements of Satire</vt:lpstr>
      <vt:lpstr>Potential Problems with Satire</vt:lpstr>
      <vt:lpstr>When analyzing satire, consider…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Satire</dc:title>
  <dc:creator>Kaylee</dc:creator>
  <cp:lastModifiedBy>Stephanie Tatum</cp:lastModifiedBy>
  <cp:revision>27</cp:revision>
  <dcterms:created xsi:type="dcterms:W3CDTF">2013-04-15T15:45:58Z</dcterms:created>
  <dcterms:modified xsi:type="dcterms:W3CDTF">2015-04-19T20:00:24Z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