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8" d="100"/>
          <a:sy n="78" d="100"/>
        </p:scale>
        <p:origin x="54"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3/7/2017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3/7/2017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blog.penningtonpublishing.com/wp-content/uploads/2016/06/To-Be-Poster-e1467326751819.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(and why) to Eliminate</a:t>
            </a:r>
            <a:br>
              <a:rPr lang="en-US" dirty="0" smtClean="0"/>
            </a:br>
            <a:r>
              <a:rPr lang="en-US" dirty="0" smtClean="0"/>
              <a:t> “to be” Verbs</a:t>
            </a:r>
            <a:endParaRPr lang="en-US" dirty="0"/>
          </a:p>
        </p:txBody>
      </p:sp>
      <p:sp>
        <p:nvSpPr>
          <p:cNvPr id="3" name="Subtitle 2"/>
          <p:cNvSpPr>
            <a:spLocks noGrp="1"/>
          </p:cNvSpPr>
          <p:nvPr>
            <p:ph type="subTitle" idx="1"/>
          </p:nvPr>
        </p:nvSpPr>
        <p:spPr/>
        <p:txBody>
          <a:bodyPr>
            <a:noAutofit/>
          </a:bodyPr>
          <a:lstStyle/>
          <a:p>
            <a:r>
              <a:rPr lang="en-US" sz="2800" dirty="0" smtClean="0"/>
              <a:t>Because nobody likes a boring essay!</a:t>
            </a:r>
            <a:endParaRPr lang="en-US" sz="2800" dirty="0"/>
          </a:p>
        </p:txBody>
      </p:sp>
    </p:spTree>
    <p:extLst>
      <p:ext uri="{BB962C8B-B14F-4D97-AF65-F5344CB8AC3E}">
        <p14:creationId xmlns:p14="http://schemas.microsoft.com/office/powerpoint/2010/main" val="115733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a:t>
            </a:r>
            <a:endParaRPr lang="en-US" dirty="0"/>
          </a:p>
        </p:txBody>
      </p:sp>
      <p:sp>
        <p:nvSpPr>
          <p:cNvPr id="3" name="Content Placeholder 2"/>
          <p:cNvSpPr>
            <a:spLocks noGrp="1"/>
          </p:cNvSpPr>
          <p:nvPr>
            <p:ph idx="1"/>
          </p:nvPr>
        </p:nvSpPr>
        <p:spPr/>
        <p:txBody>
          <a:bodyPr/>
          <a:lstStyle/>
          <a:p>
            <a:r>
              <a:rPr lang="en-US" sz="2800" b="1" dirty="0"/>
              <a:t>Memorize</a:t>
            </a:r>
            <a:r>
              <a:rPr lang="en-US" sz="2800" dirty="0"/>
              <a:t> the “to be” verbs to </a:t>
            </a:r>
            <a:r>
              <a:rPr lang="en-US" sz="2800" b="1" dirty="0"/>
              <a:t>avoid</a:t>
            </a:r>
            <a:r>
              <a:rPr lang="en-US" sz="2800" dirty="0"/>
              <a:t> using them and to revise those used in essays: is, am, are, was, were, be, being, been. </a:t>
            </a:r>
            <a:endParaRPr lang="en-US" sz="2800" dirty="0" smtClean="0"/>
          </a:p>
          <a:p>
            <a:r>
              <a:rPr lang="en-US" sz="2800" b="1" dirty="0" smtClean="0"/>
              <a:t>Self-edit</a:t>
            </a:r>
            <a:r>
              <a:rPr lang="en-US" sz="2800" dirty="0" smtClean="0"/>
              <a:t> </a:t>
            </a:r>
            <a:r>
              <a:rPr lang="en-US" sz="2800" dirty="0"/>
              <a:t>by circling “to be” verbs in the revision stage of writing. </a:t>
            </a:r>
            <a:endParaRPr lang="en-US" sz="2800" dirty="0" smtClean="0"/>
          </a:p>
          <a:p>
            <a:r>
              <a:rPr lang="en-US" sz="2800" b="1" dirty="0" smtClean="0"/>
              <a:t>Problem-solve</a:t>
            </a:r>
            <a:r>
              <a:rPr lang="en-US" sz="2800" dirty="0" smtClean="0"/>
              <a:t> </a:t>
            </a:r>
            <a:r>
              <a:rPr lang="en-US" sz="2800" dirty="0"/>
              <a:t>whether a “to be” verb is necessary or not.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151" y="0"/>
            <a:ext cx="1943900" cy="1943900"/>
          </a:xfrm>
          <a:prstGeom prst="rect">
            <a:avLst/>
          </a:prstGeom>
        </p:spPr>
      </p:pic>
    </p:spTree>
    <p:extLst>
      <p:ext uri="{BB962C8B-B14F-4D97-AF65-F5344CB8AC3E}">
        <p14:creationId xmlns:p14="http://schemas.microsoft.com/office/powerpoint/2010/main" val="208525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a:t>
            </a:r>
            <a:endParaRPr lang="en-US" dirty="0"/>
          </a:p>
        </p:txBody>
      </p:sp>
      <p:sp>
        <p:nvSpPr>
          <p:cNvPr id="3" name="Content Placeholder 2"/>
          <p:cNvSpPr>
            <a:spLocks noGrp="1"/>
          </p:cNvSpPr>
          <p:nvPr>
            <p:ph idx="1"/>
          </p:nvPr>
        </p:nvSpPr>
        <p:spPr/>
        <p:txBody>
          <a:bodyPr>
            <a:normAutofit/>
          </a:bodyPr>
          <a:lstStyle/>
          <a:p>
            <a:r>
              <a:rPr lang="en-US" sz="2000" dirty="0"/>
              <a:t>Sometimes a good </a:t>
            </a:r>
            <a:r>
              <a:rPr lang="en-US" sz="2000" b="1" dirty="0"/>
              <a:t>replacement</a:t>
            </a:r>
            <a:r>
              <a:rPr lang="en-US" sz="2000" dirty="0"/>
              <a:t> of a “to be” verb just pops into the brain. For example, instead of “That cherry pie is delicious,” substitute the “to be” verb is with tastes as in “That cherry pie tastes delicious.” </a:t>
            </a:r>
            <a:endParaRPr lang="en-US" sz="2000" dirty="0" smtClean="0"/>
          </a:p>
          <a:p>
            <a:r>
              <a:rPr lang="en-US" sz="2000" dirty="0" smtClean="0"/>
              <a:t>Also</a:t>
            </a:r>
            <a:r>
              <a:rPr lang="en-US" sz="2000" dirty="0"/>
              <a:t>, substitute the “there,” “here,” and “it” + “to be” verbs. For example, instead of “There is the cake, and here are the pies for dessert, and it is served by Mom,” replace with “Mom serves the cake and pies for dessert.” </a:t>
            </a:r>
            <a:endParaRPr lang="en-US" sz="2000" dirty="0" smtClean="0"/>
          </a:p>
          <a:p>
            <a:r>
              <a:rPr lang="en-US" sz="2000" dirty="0" smtClean="0"/>
              <a:t>Let’s </a:t>
            </a:r>
            <a:r>
              <a:rPr lang="en-US" sz="2000" dirty="0"/>
              <a:t>also add on the “this,” “that,” “these,” and “those” + “to be” verbs. </a:t>
            </a:r>
            <a:endParaRPr lang="en-US" sz="2000" dirty="0" smtClean="0"/>
          </a:p>
          <a:p>
            <a:r>
              <a:rPr lang="en-US" sz="2000" dirty="0" smtClean="0"/>
              <a:t>Finally</a:t>
            </a:r>
            <a:r>
              <a:rPr lang="en-US" sz="2000" dirty="0"/>
              <a:t>, </a:t>
            </a:r>
            <a:r>
              <a:rPr lang="en-US" sz="2000" b="1" dirty="0"/>
              <a:t>strong linking verbs </a:t>
            </a:r>
            <a:r>
              <a:rPr lang="en-US" sz="2000" dirty="0"/>
              <a:t>can replace “to be” verbs. For example, instead of “That was still the best choice,” substitute the “to be” verb was with the linking verb remained as in “That remained the best choice</a:t>
            </a:r>
            <a:r>
              <a:rPr lang="en-US" sz="2000" dirty="0" smtClean="0"/>
              <a:t>.”</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264" t="4069" r="5888" b="14018"/>
          <a:stretch/>
        </p:blipFill>
        <p:spPr>
          <a:xfrm>
            <a:off x="7055708" y="160637"/>
            <a:ext cx="2397212" cy="1359243"/>
          </a:xfrm>
          <a:prstGeom prst="rect">
            <a:avLst/>
          </a:prstGeom>
        </p:spPr>
      </p:pic>
    </p:spTree>
    <p:extLst>
      <p:ext uri="{BB962C8B-B14F-4D97-AF65-F5344CB8AC3E}">
        <p14:creationId xmlns:p14="http://schemas.microsoft.com/office/powerpoint/2010/main" val="2926796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a:t>
            </a:r>
            <a:endParaRPr lang="en-US" dirty="0"/>
          </a:p>
        </p:txBody>
      </p:sp>
      <p:sp>
        <p:nvSpPr>
          <p:cNvPr id="3" name="Content Placeholder 2"/>
          <p:cNvSpPr>
            <a:spLocks noGrp="1"/>
          </p:cNvSpPr>
          <p:nvPr>
            <p:ph idx="1"/>
          </p:nvPr>
        </p:nvSpPr>
        <p:spPr/>
        <p:txBody>
          <a:bodyPr>
            <a:normAutofit/>
          </a:bodyPr>
          <a:lstStyle/>
          <a:p>
            <a:r>
              <a:rPr lang="en-US" sz="2800" dirty="0"/>
              <a:t>Start the sentence differently to see if this helps eliminate a “to be” verb. </a:t>
            </a:r>
            <a:endParaRPr lang="en-US" sz="2800" dirty="0" smtClean="0"/>
          </a:p>
          <a:p>
            <a:r>
              <a:rPr lang="en-US" sz="2800" dirty="0" smtClean="0"/>
              <a:t>For </a:t>
            </a:r>
            <a:r>
              <a:rPr lang="en-US" sz="2800" dirty="0"/>
              <a:t>example, instead of “Charles Schulz was the creator of the Peanuts cartoon strip,” convert the common noun creator to the verb created as in “Charles Schulz created the Peanuts cartoon strip.”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102" t="13342" r="23062" b="10772"/>
          <a:stretch/>
        </p:blipFill>
        <p:spPr>
          <a:xfrm>
            <a:off x="7302843" y="194319"/>
            <a:ext cx="1704050" cy="1622124"/>
          </a:xfrm>
          <a:prstGeom prst="rect">
            <a:avLst/>
          </a:prstGeom>
        </p:spPr>
      </p:pic>
    </p:spTree>
    <p:extLst>
      <p:ext uri="{BB962C8B-B14F-4D97-AF65-F5344CB8AC3E}">
        <p14:creationId xmlns:p14="http://schemas.microsoft.com/office/powerpoint/2010/main" val="199242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idx="1"/>
          </p:nvPr>
        </p:nvSpPr>
        <p:spPr>
          <a:xfrm>
            <a:off x="828849" y="2481779"/>
            <a:ext cx="10554574" cy="3636511"/>
          </a:xfrm>
        </p:spPr>
        <p:txBody>
          <a:bodyPr>
            <a:noAutofit/>
          </a:bodyPr>
          <a:lstStyle/>
          <a:p>
            <a:r>
              <a:rPr lang="en-US" sz="2000" dirty="0"/>
              <a:t>To eliminate a “to be” verb, change the subject of the sentence to another noun or pronoun in the sentence and rearrange the order of the sentence. </a:t>
            </a:r>
            <a:r>
              <a:rPr lang="en-US" sz="2000" dirty="0" smtClean="0"/>
              <a:t>For </a:t>
            </a:r>
            <a:r>
              <a:rPr lang="en-US" sz="2000" dirty="0"/>
              <a:t>example, instead of “The car was stopped by a police officer,” change the complete subject, the car, to a police officer to write “A police officer stopped the car.” </a:t>
            </a:r>
            <a:endParaRPr lang="en-US" sz="2000" dirty="0" smtClean="0"/>
          </a:p>
          <a:p>
            <a:r>
              <a:rPr lang="en-US" sz="2000" dirty="0" smtClean="0"/>
              <a:t>Also</a:t>
            </a:r>
            <a:r>
              <a:rPr lang="en-US" sz="2000" dirty="0"/>
              <a:t>, add in a different sentence subject to eliminate a “to be” verb. </a:t>
            </a:r>
            <a:r>
              <a:rPr lang="en-US" sz="2000" dirty="0" smtClean="0"/>
              <a:t>For </a:t>
            </a:r>
            <a:r>
              <a:rPr lang="en-US" sz="2000" dirty="0"/>
              <a:t>example, instead of “The books were written in Latin,” add in a different sentence subject, such as “authors” to change the passive voice to the active voice and write “Authors wrote the books in Latin.”  </a:t>
            </a:r>
            <a:endParaRPr lang="en-US" sz="2000" dirty="0" smtClean="0"/>
          </a:p>
          <a:p>
            <a:r>
              <a:rPr lang="en-US" sz="2000" dirty="0" smtClean="0"/>
              <a:t>Lastly</a:t>
            </a:r>
            <a:r>
              <a:rPr lang="en-US" sz="2000" dirty="0"/>
              <a:t>, starting the sentence with a different word or part of speech will help eliminate the “to be” verb. For example, instead of “The monster was in the dark tunnel creeping,” rearrange as “Down the dark tunnel crept the monster</a:t>
            </a:r>
            <a:r>
              <a:rPr lang="en-US" sz="2000" dirty="0" smtClean="0"/>
              <a:t>.”</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025" t="12798" r="11166" b="16233"/>
          <a:stretch/>
        </p:blipFill>
        <p:spPr>
          <a:xfrm>
            <a:off x="6635576" y="245206"/>
            <a:ext cx="1878229" cy="1671534"/>
          </a:xfrm>
          <a:prstGeom prst="ellipse">
            <a:avLst/>
          </a:prstGeom>
          <a:ln>
            <a:noFill/>
          </a:ln>
          <a:effectLst>
            <a:softEdge rad="112500"/>
          </a:effectLst>
        </p:spPr>
      </p:pic>
    </p:spTree>
    <p:extLst>
      <p:ext uri="{BB962C8B-B14F-4D97-AF65-F5344CB8AC3E}">
        <p14:creationId xmlns:p14="http://schemas.microsoft.com/office/powerpoint/2010/main" val="3131930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a:t>
            </a:r>
            <a:endParaRPr lang="en-US" dirty="0"/>
          </a:p>
        </p:txBody>
      </p:sp>
      <p:sp>
        <p:nvSpPr>
          <p:cNvPr id="3" name="Content Placeholder 2"/>
          <p:cNvSpPr>
            <a:spLocks noGrp="1"/>
          </p:cNvSpPr>
          <p:nvPr>
            <p:ph idx="1"/>
          </p:nvPr>
        </p:nvSpPr>
        <p:spPr/>
        <p:txBody>
          <a:bodyPr>
            <a:normAutofit/>
          </a:bodyPr>
          <a:lstStyle/>
          <a:p>
            <a:r>
              <a:rPr lang="en-US" sz="2800" dirty="0"/>
              <a:t>Look at the sentences before and after the one with the “to be” verb to see if combining the sentences will eliminate the “to be” verb. </a:t>
            </a:r>
            <a:endParaRPr lang="en-US" sz="2800" dirty="0" smtClean="0"/>
          </a:p>
          <a:p>
            <a:r>
              <a:rPr lang="en-US" sz="2800" dirty="0" smtClean="0"/>
              <a:t>For </a:t>
            </a:r>
            <a:r>
              <a:rPr lang="en-US" sz="2800" dirty="0"/>
              <a:t>example, instead of “The child was sad. The sensitive child was feeling that way because of the news story,” combine as “The news story saddened the sensitive child</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173" y="124615"/>
            <a:ext cx="4238368" cy="1695347"/>
          </a:xfrm>
          <a:prstGeom prst="rect">
            <a:avLst/>
          </a:prstGeom>
        </p:spPr>
      </p:pic>
    </p:spTree>
    <p:extLst>
      <p:ext uri="{BB962C8B-B14F-4D97-AF65-F5344CB8AC3E}">
        <p14:creationId xmlns:p14="http://schemas.microsoft.com/office/powerpoint/2010/main" val="306088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or Not to Be?</a:t>
            </a:r>
            <a:endParaRPr lang="en-US" dirty="0"/>
          </a:p>
        </p:txBody>
      </p:sp>
      <p:sp>
        <p:nvSpPr>
          <p:cNvPr id="3" name="Content Placeholder 2"/>
          <p:cNvSpPr>
            <a:spLocks noGrp="1"/>
          </p:cNvSpPr>
          <p:nvPr>
            <p:ph idx="1"/>
          </p:nvPr>
        </p:nvSpPr>
        <p:spPr>
          <a:xfrm>
            <a:off x="810000" y="2869987"/>
            <a:ext cx="10554574" cy="3636511"/>
          </a:xfrm>
        </p:spPr>
        <p:txBody>
          <a:bodyPr/>
          <a:lstStyle/>
          <a:p>
            <a:pPr marL="0" indent="0">
              <a:buNone/>
            </a:pPr>
            <a:r>
              <a:rPr lang="en-US" sz="2800" i="1" dirty="0"/>
              <a:t>Didn’t Shakespeare say “To be, or not to be: that is the question:”? He used three “to be” verbs right there! If it’s good enough for Shakespeare, it’s good enough for </a:t>
            </a:r>
            <a:r>
              <a:rPr lang="en-US" sz="2800" i="1" dirty="0" smtClean="0"/>
              <a:t>me.</a:t>
            </a:r>
          </a:p>
          <a:p>
            <a:pPr marL="0" indent="0">
              <a:buNone/>
            </a:pPr>
            <a:r>
              <a:rPr lang="en-US" sz="2800" i="1" dirty="0" smtClean="0"/>
              <a:t> </a:t>
            </a:r>
          </a:p>
          <a:p>
            <a:pPr marL="0" indent="0">
              <a:buNone/>
            </a:pPr>
            <a:r>
              <a:rPr lang="en-US" sz="2800" dirty="0" smtClean="0"/>
              <a:t>Remember </a:t>
            </a:r>
            <a:r>
              <a:rPr lang="en-US" sz="2800" dirty="0"/>
              <a:t>Shakespeare used only six more “to be” verbs in Hamlet’s next 34 lines.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700" y="175313"/>
            <a:ext cx="2860298" cy="2860298"/>
          </a:xfrm>
          <a:prstGeom prst="rect">
            <a:avLst/>
          </a:prstGeom>
        </p:spPr>
      </p:pic>
    </p:spTree>
    <p:extLst>
      <p:ext uri="{BB962C8B-B14F-4D97-AF65-F5344CB8AC3E}">
        <p14:creationId xmlns:p14="http://schemas.microsoft.com/office/powerpoint/2010/main" val="2709210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1601729" y="2599035"/>
            <a:ext cx="129234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am</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3314488" y="3690654"/>
            <a:ext cx="130676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are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5440050" y="2655547"/>
            <a:ext cx="655949" cy="923330"/>
          </a:xfrm>
          <a:prstGeom prst="rect">
            <a:avLst/>
          </a:prstGeom>
          <a:noFill/>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is</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7" name="Rectangle 6"/>
          <p:cNvSpPr/>
          <p:nvPr/>
        </p:nvSpPr>
        <p:spPr>
          <a:xfrm>
            <a:off x="8560718" y="2761612"/>
            <a:ext cx="184858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were</a:t>
            </a:r>
            <a:endParaRPr lang="en-US" sz="5400" b="1" cap="none" spc="0" dirty="0">
              <a:ln/>
              <a:solidFill>
                <a:schemeClr val="accent3"/>
              </a:solidFill>
              <a:effectLst/>
            </a:endParaRPr>
          </a:p>
        </p:txBody>
      </p:sp>
      <p:sp>
        <p:nvSpPr>
          <p:cNvPr id="8" name="Rectangle 7"/>
          <p:cNvSpPr/>
          <p:nvPr/>
        </p:nvSpPr>
        <p:spPr>
          <a:xfrm>
            <a:off x="6888578" y="3772665"/>
            <a:ext cx="150073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was</a:t>
            </a:r>
            <a:endParaRPr lang="en-US" sz="5400" b="1" cap="none" spc="0" dirty="0">
              <a:ln/>
              <a:solidFill>
                <a:schemeClr val="accent4"/>
              </a:solidFill>
              <a:effectLst/>
            </a:endParaRPr>
          </a:p>
        </p:txBody>
      </p:sp>
      <p:sp>
        <p:nvSpPr>
          <p:cNvPr id="9" name="Rectangle 8"/>
          <p:cNvSpPr/>
          <p:nvPr/>
        </p:nvSpPr>
        <p:spPr>
          <a:xfrm>
            <a:off x="1808515" y="4935468"/>
            <a:ext cx="1085555"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p:cNvSpPr/>
          <p:nvPr/>
        </p:nvSpPr>
        <p:spPr>
          <a:xfrm>
            <a:off x="4755484" y="4889782"/>
            <a:ext cx="2156361"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being</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Rectangle 10"/>
          <p:cNvSpPr/>
          <p:nvPr/>
        </p:nvSpPr>
        <p:spPr>
          <a:xfrm>
            <a:off x="8487690" y="4935468"/>
            <a:ext cx="194476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been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6641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Wrong with “To Be” Verbs</a:t>
            </a:r>
            <a:r>
              <a:rPr lang="en-US" dirty="0" smtClean="0"/>
              <a:t>?</a:t>
            </a:r>
            <a:endParaRPr lang="en-US" dirty="0"/>
          </a:p>
        </p:txBody>
      </p:sp>
      <p:sp>
        <p:nvSpPr>
          <p:cNvPr id="3" name="Content Placeholder 2"/>
          <p:cNvSpPr>
            <a:spLocks noGrp="1"/>
          </p:cNvSpPr>
          <p:nvPr>
            <p:ph idx="1"/>
          </p:nvPr>
        </p:nvSpPr>
        <p:spPr>
          <a:xfrm>
            <a:off x="818712" y="2222287"/>
            <a:ext cx="7732164" cy="3636511"/>
          </a:xfrm>
        </p:spPr>
        <p:txBody>
          <a:bodyPr/>
          <a:lstStyle/>
          <a:p>
            <a:r>
              <a:rPr lang="en-US" sz="2800" b="1" dirty="0"/>
              <a:t>T</a:t>
            </a:r>
            <a:r>
              <a:rPr lang="en-US" sz="2800" b="1" dirty="0" smtClean="0"/>
              <a:t>hey </a:t>
            </a:r>
            <a:r>
              <a:rPr lang="en-US" sz="2800" b="1" dirty="0"/>
              <a:t>unduly claim a degree of permanence</a:t>
            </a:r>
            <a:r>
              <a:rPr lang="en-US" sz="2800" dirty="0"/>
              <a:t>. </a:t>
            </a:r>
            <a:endParaRPr lang="en-US" sz="2800" dirty="0" smtClean="0"/>
          </a:p>
          <a:p>
            <a:pPr marL="514350" indent="-514350">
              <a:buFont typeface="+mj-lt"/>
              <a:buAutoNum type="arabicPeriod"/>
            </a:pPr>
            <a:endParaRPr lang="en-US" sz="2800" dirty="0"/>
          </a:p>
          <a:p>
            <a:pPr marL="0" indent="0">
              <a:buNone/>
            </a:pPr>
            <a:r>
              <a:rPr lang="en-US" sz="2800" dirty="0" smtClean="0"/>
              <a:t>For </a:t>
            </a:r>
            <a:r>
              <a:rPr lang="en-US" sz="2800" dirty="0"/>
              <a:t>example, “I am hungry.” For most Americans, hunger is only a temporary condition.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102" y="2533540"/>
            <a:ext cx="2866315" cy="1107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876" y="4483442"/>
            <a:ext cx="1607099" cy="2018946"/>
          </a:xfrm>
          <a:prstGeom prst="rect">
            <a:avLst/>
          </a:prstGeom>
        </p:spPr>
      </p:pic>
    </p:spTree>
    <p:extLst>
      <p:ext uri="{BB962C8B-B14F-4D97-AF65-F5344CB8AC3E}">
        <p14:creationId xmlns:p14="http://schemas.microsoft.com/office/powerpoint/2010/main" val="2587581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Wrong with “To Be” Verbs?</a:t>
            </a:r>
          </a:p>
        </p:txBody>
      </p:sp>
      <p:sp>
        <p:nvSpPr>
          <p:cNvPr id="3" name="Content Placeholder 2"/>
          <p:cNvSpPr>
            <a:spLocks noGrp="1"/>
          </p:cNvSpPr>
          <p:nvPr>
            <p:ph idx="1"/>
          </p:nvPr>
        </p:nvSpPr>
        <p:spPr>
          <a:xfrm>
            <a:off x="1025278" y="2181726"/>
            <a:ext cx="8069295" cy="3636511"/>
          </a:xfrm>
        </p:spPr>
        <p:txBody>
          <a:bodyPr>
            <a:normAutofit fontScale="92500" lnSpcReduction="20000"/>
          </a:bodyPr>
          <a:lstStyle/>
          <a:p>
            <a:endParaRPr lang="en-US" sz="2800" b="1" dirty="0" smtClean="0"/>
          </a:p>
          <a:p>
            <a:endParaRPr lang="en-US" sz="2800" b="1" dirty="0"/>
          </a:p>
          <a:p>
            <a:r>
              <a:rPr lang="en-US" sz="2800" b="1" dirty="0" smtClean="0"/>
              <a:t>They claim </a:t>
            </a:r>
            <a:r>
              <a:rPr lang="en-US" sz="2800" b="1" dirty="0"/>
              <a:t>absolute truth and exclude other views</a:t>
            </a:r>
            <a:r>
              <a:rPr lang="en-US" sz="2800" dirty="0"/>
              <a:t>. </a:t>
            </a:r>
            <a:endParaRPr lang="en-US" sz="2800" dirty="0" smtClean="0"/>
          </a:p>
          <a:p>
            <a:pPr>
              <a:buFont typeface="+mj-lt"/>
              <a:buAutoNum type="arabicPeriod"/>
            </a:pPr>
            <a:endParaRPr lang="en-US" sz="2800" dirty="0"/>
          </a:p>
          <a:p>
            <a:pPr marL="0" indent="0">
              <a:buNone/>
            </a:pPr>
            <a:r>
              <a:rPr lang="en-US" sz="2800" dirty="0" smtClean="0"/>
              <a:t>“</a:t>
            </a:r>
            <a:r>
              <a:rPr lang="en-US" sz="2800" dirty="0"/>
              <a:t>Classical music is very sophisticated.” Few would agree that all classical compositions are always sophisticated.</a:t>
            </a:r>
          </a:p>
          <a:p>
            <a:pPr>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353" y="3249827"/>
            <a:ext cx="2888845" cy="2166634"/>
          </a:xfrm>
          <a:prstGeom prst="rect">
            <a:avLst/>
          </a:prstGeom>
        </p:spPr>
      </p:pic>
    </p:spTree>
    <p:extLst>
      <p:ext uri="{BB962C8B-B14F-4D97-AF65-F5344CB8AC3E}">
        <p14:creationId xmlns:p14="http://schemas.microsoft.com/office/powerpoint/2010/main" val="2819544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Wrong with “To Be” Verbs?</a:t>
            </a:r>
          </a:p>
        </p:txBody>
      </p:sp>
      <p:sp>
        <p:nvSpPr>
          <p:cNvPr id="3" name="Content Placeholder 2"/>
          <p:cNvSpPr>
            <a:spLocks noGrp="1"/>
          </p:cNvSpPr>
          <p:nvPr>
            <p:ph idx="1"/>
          </p:nvPr>
        </p:nvSpPr>
        <p:spPr/>
        <p:txBody>
          <a:bodyPr/>
          <a:lstStyle/>
          <a:p>
            <a:r>
              <a:rPr lang="en-US" sz="2800" b="1" dirty="0" smtClean="0"/>
              <a:t>They are general </a:t>
            </a:r>
            <a:r>
              <a:rPr lang="en-US" sz="2800" b="1" dirty="0"/>
              <a:t>and lack specificity</a:t>
            </a:r>
            <a:r>
              <a:rPr lang="en-US" sz="2800" dirty="0"/>
              <a:t>. </a:t>
            </a:r>
            <a:endParaRPr lang="en-US" sz="2800" dirty="0" smtClean="0"/>
          </a:p>
          <a:p>
            <a:pPr marL="0" indent="0">
              <a:buNone/>
            </a:pPr>
            <a:endParaRPr lang="en-US" sz="2800" dirty="0"/>
          </a:p>
          <a:p>
            <a:pPr marL="0" indent="0">
              <a:buNone/>
            </a:pPr>
            <a:r>
              <a:rPr lang="en-US" sz="2800" dirty="0" smtClean="0"/>
              <a:t>A </a:t>
            </a:r>
            <a:r>
              <a:rPr lang="en-US" sz="2800" dirty="0"/>
              <a:t>mother may tell her child, “Be good at school today.” The more specific “Don’t talk when the teacher talks today” would probably work better.</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680" t="24633" r="5753" b="24633"/>
          <a:stretch/>
        </p:blipFill>
        <p:spPr>
          <a:xfrm>
            <a:off x="7043351" y="5165125"/>
            <a:ext cx="1556952" cy="902044"/>
          </a:xfrm>
          <a:prstGeom prst="rect">
            <a:avLst/>
          </a:prstGeom>
        </p:spPr>
      </p:pic>
    </p:spTree>
    <p:extLst>
      <p:ext uri="{BB962C8B-B14F-4D97-AF65-F5344CB8AC3E}">
        <p14:creationId xmlns:p14="http://schemas.microsoft.com/office/powerpoint/2010/main" val="174585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Wrong with “To Be” Verbs?</a:t>
            </a:r>
          </a:p>
        </p:txBody>
      </p:sp>
      <p:sp>
        <p:nvSpPr>
          <p:cNvPr id="3" name="Content Placeholder 2"/>
          <p:cNvSpPr>
            <a:spLocks noGrp="1"/>
          </p:cNvSpPr>
          <p:nvPr>
            <p:ph idx="1"/>
          </p:nvPr>
        </p:nvSpPr>
        <p:spPr>
          <a:xfrm>
            <a:off x="818712" y="2222287"/>
            <a:ext cx="8609070" cy="3636511"/>
          </a:xfrm>
        </p:spPr>
        <p:txBody>
          <a:bodyPr/>
          <a:lstStyle/>
          <a:p>
            <a:r>
              <a:rPr lang="en-US" sz="2800" b="1" dirty="0" smtClean="0"/>
              <a:t>They are vague</a:t>
            </a:r>
            <a:r>
              <a:rPr lang="en-US" sz="2800" dirty="0"/>
              <a:t>. </a:t>
            </a:r>
            <a:endParaRPr lang="en-US" sz="2800" dirty="0" smtClean="0"/>
          </a:p>
          <a:p>
            <a:pPr marL="0" indent="0">
              <a:buNone/>
            </a:pPr>
            <a:endParaRPr lang="en-US" sz="2800" dirty="0"/>
          </a:p>
          <a:p>
            <a:pPr marL="0" indent="0">
              <a:buNone/>
            </a:pPr>
            <a:r>
              <a:rPr lang="en-US" sz="2800" dirty="0" smtClean="0"/>
              <a:t>For </a:t>
            </a:r>
            <a:r>
              <a:rPr lang="en-US" sz="2800" dirty="0"/>
              <a:t>example, “That school is great.” Clarify the sentence as “That school has wonderful teachers, terrific students, and supportive parents.”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1633" y="2753882"/>
            <a:ext cx="3147840" cy="3104915"/>
          </a:xfrm>
          <a:prstGeom prst="rect">
            <a:avLst/>
          </a:prstGeom>
        </p:spPr>
      </p:pic>
    </p:spTree>
    <p:extLst>
      <p:ext uri="{BB962C8B-B14F-4D97-AF65-F5344CB8AC3E}">
        <p14:creationId xmlns:p14="http://schemas.microsoft.com/office/powerpoint/2010/main" val="770720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Wrong with “To Be” Verbs?</a:t>
            </a:r>
          </a:p>
        </p:txBody>
      </p:sp>
      <p:sp>
        <p:nvSpPr>
          <p:cNvPr id="3" name="Content Placeholder 2"/>
          <p:cNvSpPr>
            <a:spLocks noGrp="1"/>
          </p:cNvSpPr>
          <p:nvPr>
            <p:ph idx="1"/>
          </p:nvPr>
        </p:nvSpPr>
        <p:spPr>
          <a:xfrm>
            <a:off x="818712" y="2222287"/>
            <a:ext cx="8300574" cy="3636511"/>
          </a:xfrm>
        </p:spPr>
        <p:txBody>
          <a:bodyPr/>
          <a:lstStyle/>
          <a:p>
            <a:r>
              <a:rPr lang="en-US" sz="2800" b="1" dirty="0" smtClean="0"/>
              <a:t>They often </a:t>
            </a:r>
            <a:r>
              <a:rPr lang="en-US" sz="2800" b="1" dirty="0"/>
              <a:t>confuse the reader about the subject of the sentence</a:t>
            </a:r>
            <a:r>
              <a:rPr lang="en-US" sz="2800" dirty="0"/>
              <a:t>. </a:t>
            </a:r>
            <a:endParaRPr lang="en-US" sz="2800" dirty="0" smtClean="0"/>
          </a:p>
          <a:p>
            <a:endParaRPr lang="en-US" sz="2800" dirty="0"/>
          </a:p>
          <a:p>
            <a:pPr marL="0" indent="0">
              <a:buNone/>
            </a:pPr>
            <a:r>
              <a:rPr lang="en-US" sz="2800" dirty="0" smtClean="0"/>
              <a:t>For </a:t>
            </a:r>
            <a:r>
              <a:rPr lang="en-US" sz="2800" dirty="0"/>
              <a:t>example, “It was nice of you to visit.” Who or what is the “It</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144" y="1987618"/>
            <a:ext cx="2381582" cy="4105848"/>
          </a:xfrm>
          <a:prstGeom prst="rect">
            <a:avLst/>
          </a:prstGeom>
        </p:spPr>
      </p:pic>
    </p:spTree>
    <p:extLst>
      <p:ext uri="{BB962C8B-B14F-4D97-AF65-F5344CB8AC3E}">
        <p14:creationId xmlns:p14="http://schemas.microsoft.com/office/powerpoint/2010/main" val="3233454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eliminate “to be” verbs?</a:t>
            </a:r>
            <a:endParaRPr lang="en-US" dirty="0"/>
          </a:p>
        </p:txBody>
      </p:sp>
      <p:pic>
        <p:nvPicPr>
          <p:cNvPr id="4" name="Content Placeholder 3" descr="Eliminate “To Be” Verbs">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7666" y="2014152"/>
            <a:ext cx="4670854" cy="4621427"/>
          </a:xfrm>
          <a:prstGeom prst="rect">
            <a:avLst/>
          </a:prstGeom>
          <a:noFill/>
          <a:ln>
            <a:noFill/>
          </a:ln>
        </p:spPr>
      </p:pic>
    </p:spTree>
    <p:extLst>
      <p:ext uri="{BB962C8B-B14F-4D97-AF65-F5344CB8AC3E}">
        <p14:creationId xmlns:p14="http://schemas.microsoft.com/office/powerpoint/2010/main" val="4086204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31</TotalTime>
  <Words>380</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2</vt:lpstr>
      <vt:lpstr>Quotable</vt:lpstr>
      <vt:lpstr>How (and why) to Eliminate  “to be” Verbs</vt:lpstr>
      <vt:lpstr>To Be or Not to Be?</vt:lpstr>
      <vt:lpstr>“to be”</vt:lpstr>
      <vt:lpstr>What’s So Wrong with “To Be” Verbs?</vt:lpstr>
      <vt:lpstr>What’s So Wrong with “To Be” Verbs?</vt:lpstr>
      <vt:lpstr>What’s So Wrong with “To Be” Verbs?</vt:lpstr>
      <vt:lpstr>What’s So Wrong with “To Be” Verbs?</vt:lpstr>
      <vt:lpstr>What’s So Wrong with “To Be” Verbs?</vt:lpstr>
      <vt:lpstr>How can I eliminate “to be” verbs?</vt:lpstr>
      <vt:lpstr>Identify</vt:lpstr>
      <vt:lpstr>Substitute</vt:lpstr>
      <vt:lpstr>Convert</vt:lpstr>
      <vt:lpstr>Change</vt:lpstr>
      <vt:lpstr>Combine</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why) to Eliminate  “to be” Verbs</dc:title>
  <dc:creator>Stephanie Tatum</dc:creator>
  <cp:lastModifiedBy>Stephanie Tatum</cp:lastModifiedBy>
  <cp:revision>5</cp:revision>
  <dcterms:created xsi:type="dcterms:W3CDTF">2017-03-07T21:33:44Z</dcterms:created>
  <dcterms:modified xsi:type="dcterms:W3CDTF">2017-03-07T22:04:57Z</dcterms:modified>
</cp:coreProperties>
</file>