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4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43" r:id="rId2"/>
    <p:sldMasterId id="2147483861" r:id="rId3"/>
    <p:sldMasterId id="2147483873" r:id="rId4"/>
    <p:sldMasterId id="2147483885" r:id="rId5"/>
    <p:sldMasterId id="2147483903" r:id="rId6"/>
    <p:sldMasterId id="2147483921" r:id="rId7"/>
    <p:sldMasterId id="2147483933" r:id="rId8"/>
    <p:sldMasterId id="2147483945" r:id="rId9"/>
    <p:sldMasterId id="2147483957" r:id="rId10"/>
    <p:sldMasterId id="2147483974" r:id="rId11"/>
    <p:sldMasterId id="2147483991" r:id="rId12"/>
    <p:sldMasterId id="2147484003" r:id="rId13"/>
    <p:sldMasterId id="2147484015" r:id="rId14"/>
    <p:sldMasterId id="2147484033" r:id="rId15"/>
    <p:sldMasterId id="2147484051" r:id="rId16"/>
  </p:sldMasterIdLst>
  <p:notesMasterIdLst>
    <p:notesMasterId r:id="rId38"/>
  </p:notesMasterIdLst>
  <p:sldIdLst>
    <p:sldId id="258" r:id="rId17"/>
    <p:sldId id="259" r:id="rId18"/>
    <p:sldId id="275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6" r:id="rId29"/>
    <p:sldId id="270" r:id="rId30"/>
    <p:sldId id="271" r:id="rId31"/>
    <p:sldId id="280" r:id="rId32"/>
    <p:sldId id="281" r:id="rId33"/>
    <p:sldId id="282" r:id="rId34"/>
    <p:sldId id="272" r:id="rId35"/>
    <p:sldId id="273" r:id="rId36"/>
    <p:sldId id="2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6" autoAdjust="0"/>
  </p:normalViewPr>
  <p:slideViewPr>
    <p:cSldViewPr snapToGrid="0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1334-6A10-4A4B-889C-B869A24BF850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1A91-C50B-4FC5-BAF5-5FB019B0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63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84"/>
            <a:ext cx="2743200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78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57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33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58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322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08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82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57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556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81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397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740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50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45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9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5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779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0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75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90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52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3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274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5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80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7633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72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66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502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0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20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15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08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30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74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9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19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6" y="3648322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9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90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46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543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467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29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82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339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43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790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25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566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4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13" y="762017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8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34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399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48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141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779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37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63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22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140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1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9" y="4191018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9" y="4873782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75" y="4191018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77" y="4873781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18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66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79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56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2102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088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7990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99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975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01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809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84679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5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363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77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02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50650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80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7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12403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67411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01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05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7B4D-F52F-4898-9AF0-43D77531CF1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C9C6-7DEF-4535-AE28-B31A3BED283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07BD-A4F4-493F-84DF-86560C089A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84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78" y="745085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59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8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75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3279" cy="4526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241" y="1604329"/>
            <a:ext cx="5395200" cy="4526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4E2E-CC18-488F-8978-F0CE5FE4A5D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E8CD-3792-482A-80B3-31FC9234D51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46CF-8FBC-4BD5-B078-E2286C33377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77F-8AD4-49A1-B70C-B950B0CF8CA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3855-D970-4F28-8663-6B904C677FE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A047C-0E9E-4301-B939-29060E5B726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79853-396A-4B4A-A866-AC825216CDB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680" y="273629"/>
            <a:ext cx="2741760" cy="58570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6719" cy="58570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E387-E2B4-43F4-A5A7-2644EF79C2B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78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77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3" y="753551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9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18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607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77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77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21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12" y="3132684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84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37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148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47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81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8"/>
            <a:ext cx="3644963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15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78"/>
            <a:ext cx="10822035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57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33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58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50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45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80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7633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19"/>
            <a:ext cx="10146187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6" y="3648322"/>
            <a:ext cx="10144655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90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90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73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13" y="762017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80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13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9" y="4191018"/>
            <a:ext cx="3451583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9" y="4873782"/>
            <a:ext cx="3451583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75" y="4191018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77" y="4873781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18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66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79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56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77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02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84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78" y="745085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59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8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75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78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77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3" y="753551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9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77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77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7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21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12" y="3132684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84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37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148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7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8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263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81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8"/>
            <a:ext cx="3644963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15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78"/>
            <a:ext cx="10822035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57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33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58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50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45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80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59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7633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19"/>
            <a:ext cx="10146187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6" y="3648322"/>
            <a:ext cx="10144655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90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90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46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13" y="762017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80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13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9" y="4191018"/>
            <a:ext cx="3451583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9" y="4873782"/>
            <a:ext cx="3451583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75" y="4191018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77" y="4873781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18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66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79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56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77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02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84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78" y="745085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59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8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  <a:prstGeom prst="rect">
            <a:avLst/>
          </a:prstGeo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0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59581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997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6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694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07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337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99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04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61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48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17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9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8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1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65" y="3129298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9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8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37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99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12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5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3" y="753551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18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19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18"/>
            <a:ext cx="643748" cy="365125"/>
          </a:xfrm>
        </p:spPr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99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74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72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2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12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9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33" y="482722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12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12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2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33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7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24" y="430231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5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74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22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9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2379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413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74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19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207" y="2341494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8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1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5155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454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77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77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3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2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6563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7" y="4650493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60" y="4773243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90" y="66694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7973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5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59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33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7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18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5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921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6649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7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15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205" y="2341490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8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4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631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2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12" y="3132684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84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3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7898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1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0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2367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7" y="4650489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57" y="4773239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8" y="66690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89722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8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5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4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14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8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5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3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1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4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07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83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17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62" y="3129294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40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60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5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07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02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9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42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4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71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9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9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90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5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30" y="4827224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9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2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3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71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21" y="430227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27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14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87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17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5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3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48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81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5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62" y="3129294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67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7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5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38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14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9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24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632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71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9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9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70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5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30" y="4827224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9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2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602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8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7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15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21" y="430227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9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2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9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30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12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0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6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6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23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78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68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7259-FB1D-4E48-8CE6-E29B3D0AB6BC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63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B7D2-4F32-4BBB-992F-5CDFC476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C2A9-66D4-49C8-A488-0C5B4E5FAF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08E8D-1639-465C-B6D8-FD0E9F8BCBD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3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0284E1-29A7-4FA6-B23F-3F12709ED62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AFB2835-D10F-4433-B950-59236048F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84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 2"/>
          <p:cNvSpPr txBox="1">
            <a:spLocks noGrp="1"/>
          </p:cNvSpPr>
          <p:nvPr>
            <p:ph type="body" idx="1"/>
          </p:nvPr>
        </p:nvSpPr>
        <p:spPr>
          <a:xfrm>
            <a:off x="609561" y="1604841"/>
            <a:ext cx="10971684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 3"/>
          <p:cNvSpPr txBox="1">
            <a:spLocks noGrp="1"/>
          </p:cNvSpPr>
          <p:nvPr>
            <p:ph type="dt" sz="half" idx="2"/>
          </p:nvPr>
        </p:nvSpPr>
        <p:spPr>
          <a:xfrm>
            <a:off x="609561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 4"/>
          <p:cNvSpPr txBox="1">
            <a:spLocks noGrp="1"/>
          </p:cNvSpPr>
          <p:nvPr>
            <p:ph type="ftr" sz="quarter" idx="3"/>
          </p:nvPr>
        </p:nvSpPr>
        <p:spPr>
          <a:xfrm>
            <a:off x="4169405" y="6247906"/>
            <a:ext cx="3864189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 5"/>
          <p:cNvSpPr txBox="1">
            <a:spLocks noGrp="1"/>
          </p:cNvSpPr>
          <p:nvPr>
            <p:ph type="sldNum" sz="quarter" idx="4"/>
          </p:nvPr>
        </p:nvSpPr>
        <p:spPr>
          <a:xfrm>
            <a:off x="8741122" y="6247906"/>
            <a:ext cx="2840124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83283225-2E6A-46BB-B116-81744BFC050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cap="all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000" cap="all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A.) Response A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B.) Response B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C.) Response C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D.) Response D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200" smtClean="0">
                <a:solidFill>
                  <a:schemeClr val="tx1"/>
                </a:solidFill>
              </a:rPr>
              <a:t>E.) Response E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0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50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B97077-289D-4798-8973-BF69912F8CA5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52EB5B-C8AD-48DC-91CD-1FCD48428D2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669703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8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9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5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5" y="3225315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3" y="295747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61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A65F32-8AAA-44D4-987E-9959B358173D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52FA7D8-5839-43D9-A094-1844C3192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5F9CB0-9ED0-48D9-9B20-8182220CB6E4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1426B8-7499-428E-A4D5-DEA34CF89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669699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4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6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3" y="3225311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0" y="29574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71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3" y="2669699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3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4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6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12/27/2014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83" y="3225311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0" y="29574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2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C2-2A0B-4108-9454-F3AD860253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A0D20-62BD-4C92-82F3-F554CD532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2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77E6-414A-4383-ACBC-CA9F3FA769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24BA-289D-4E85-9B68-586DD4B564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7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8A35-C965-4355-A5D2-B828E5CF64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D663-CAD2-4412-9167-5C20D00F2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dictionary.reference.com/browse/german" TargetMode="External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satiate" TargetMode="External"/><Relationship Id="rId2" Type="http://schemas.openxmlformats.org/officeDocument/2006/relationships/hyperlink" Target="http://dictionary.reference.com/browse/in-" TargetMode="Externa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etymonline.com/index.php?term=largesse" TargetMode="Externa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tac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-ab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ictionary.reference.com/browse/arrog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ictionary.reference.com/browse/co-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Level 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 smtClean="0"/>
              <a:t>Unit</a:t>
            </a:r>
            <a:r>
              <a:rPr lang="en-US" dirty="0" smtClean="0"/>
              <a:t> </a:t>
            </a:r>
            <a:r>
              <a:rPr lang="en-US" sz="7200" dirty="0" smtClean="0"/>
              <a:t>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49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Encomium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Connotation: positive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Etymology:</a:t>
            </a:r>
            <a:r>
              <a:rPr lang="en-US" dirty="0"/>
              <a:t> from Gk. </a:t>
            </a:r>
            <a:r>
              <a:rPr lang="en-US" dirty="0" err="1"/>
              <a:t>enkomion</a:t>
            </a:r>
            <a:r>
              <a:rPr lang="en-US" dirty="0"/>
              <a:t> (epos) "laudatory(ode), eulogy," from </a:t>
            </a:r>
            <a:r>
              <a:rPr lang="en-US" dirty="0" err="1" smtClean="0"/>
              <a:t>en"in</a:t>
            </a:r>
            <a:r>
              <a:rPr lang="en-US" dirty="0"/>
              <a:t>" + </a:t>
            </a:r>
            <a:r>
              <a:rPr lang="en-US" dirty="0" err="1"/>
              <a:t>komos</a:t>
            </a:r>
            <a:r>
              <a:rPr lang="en-US" dirty="0"/>
              <a:t> "banquet, procession</a:t>
            </a:r>
            <a:r>
              <a:rPr lang="en-US" dirty="0" smtClean="0"/>
              <a:t>, merrymaking.“</a:t>
            </a:r>
          </a:p>
          <a:p>
            <a:r>
              <a:rPr lang="en-US" dirty="0" smtClean="0"/>
              <a:t>Word Structure: prefix </a:t>
            </a:r>
            <a:r>
              <a:rPr lang="en-US" i="1" dirty="0" smtClean="0"/>
              <a:t>en- </a:t>
            </a:r>
            <a:r>
              <a:rPr lang="en-US" dirty="0" smtClean="0"/>
              <a:t>means “into,” noun suffix </a:t>
            </a:r>
            <a:r>
              <a:rPr lang="en-US" i="1" dirty="0" smtClean="0"/>
              <a:t>–</a:t>
            </a:r>
            <a:r>
              <a:rPr lang="en-US" i="1" dirty="0" err="1" smtClean="0"/>
              <a:t>ium</a:t>
            </a:r>
            <a:r>
              <a:rPr lang="en-US" i="1" dirty="0" smtClean="0"/>
              <a:t> </a:t>
            </a:r>
            <a:r>
              <a:rPr lang="en-US" dirty="0" smtClean="0"/>
              <a:t>means “metallic element”</a:t>
            </a:r>
            <a:endParaRPr lang="en-US" i="1" dirty="0"/>
          </a:p>
        </p:txBody>
      </p:sp>
      <p:pic>
        <p:nvPicPr>
          <p:cNvPr id="2050" name="Picture 2" descr="http://4.bp.blogspot.com/_o7Z4ThpsueU/TAAbMeyQ9YI/AAAAAAAAFB8/7E00dDUQIro/s1600/Information+featured+spe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3200" y="13"/>
            <a:ext cx="4368800" cy="3113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2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Eschew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Connotation: negative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Etymology:mid14c</a:t>
            </a:r>
            <a:r>
              <a:rPr lang="en-US" dirty="0"/>
              <a:t>., from </a:t>
            </a:r>
            <a:r>
              <a:rPr lang="en-US" dirty="0" err="1"/>
              <a:t>O.Fr</a:t>
            </a:r>
            <a:r>
              <a:rPr lang="en-US" dirty="0"/>
              <a:t>. </a:t>
            </a:r>
            <a:r>
              <a:rPr lang="en-US" dirty="0" err="1"/>
              <a:t>eschiver</a:t>
            </a:r>
            <a:r>
              <a:rPr lang="en-US" dirty="0"/>
              <a:t>, from Frankish </a:t>
            </a:r>
            <a:r>
              <a:rPr lang="en-US" dirty="0" smtClean="0"/>
              <a:t>*</a:t>
            </a:r>
            <a:r>
              <a:rPr lang="en-US" dirty="0" err="1"/>
              <a:t>skiuhan</a:t>
            </a:r>
            <a:r>
              <a:rPr lang="en-US" dirty="0"/>
              <a:t> "</a:t>
            </a:r>
            <a:r>
              <a:rPr lang="en-US" dirty="0" err="1"/>
              <a:t>dread,avoid</a:t>
            </a:r>
            <a:r>
              <a:rPr lang="en-US" dirty="0"/>
              <a:t>, shun" (cf. O.H.G. </a:t>
            </a:r>
            <a:r>
              <a:rPr lang="en-US" dirty="0" err="1" smtClean="0"/>
              <a:t>sciuh"make</a:t>
            </a:r>
            <a:r>
              <a:rPr lang="en-US" dirty="0"/>
              <a:t> fearful"), from </a:t>
            </a:r>
            <a:r>
              <a:rPr lang="en-US" dirty="0" err="1"/>
              <a:t>P.Gmc</a:t>
            </a:r>
            <a:r>
              <a:rPr lang="en-US" dirty="0" smtClean="0"/>
              <a:t>.*</a:t>
            </a:r>
            <a:r>
              <a:rPr lang="en-US" dirty="0" err="1"/>
              <a:t>skeukhwaz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Word Structure: prefix </a:t>
            </a:r>
            <a:r>
              <a:rPr lang="en-US" i="1" dirty="0" err="1" smtClean="0"/>
              <a:t>es</a:t>
            </a:r>
            <a:r>
              <a:rPr lang="en-US" i="1" dirty="0" smtClean="0"/>
              <a:t>-</a:t>
            </a:r>
            <a:r>
              <a:rPr lang="en-US" dirty="0" smtClean="0"/>
              <a:t> means “moving away,” suffix </a:t>
            </a:r>
            <a:endParaRPr lang="en-US" dirty="0"/>
          </a:p>
        </p:txBody>
      </p:sp>
      <p:pic>
        <p:nvPicPr>
          <p:cNvPr id="1026" name="Picture 2" descr="http://1stimpressionsorthoblog.com/wp-content/uploads/2011/11/f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8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Germane</a:t>
            </a:r>
            <a:br>
              <a:rPr lang="en-US" sz="4800" b="1" dirty="0" smtClean="0"/>
            </a:br>
            <a:r>
              <a:rPr lang="en-US" sz="2400" b="1" dirty="0" smtClean="0"/>
              <a:t>Connotation: Positive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8305148" cy="10968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Etymology: </a:t>
            </a:r>
            <a:r>
              <a:rPr lang="en-US" sz="2400" dirty="0"/>
              <a:t>"having the same parents," derived </a:t>
            </a:r>
            <a:r>
              <a:rPr lang="en-US" sz="2400" dirty="0" smtClean="0"/>
              <a:t>from </a:t>
            </a:r>
            <a:r>
              <a:rPr lang="en-US" sz="2400" dirty="0" err="1" smtClean="0">
                <a:hlinkClick r:id="rId2"/>
              </a:rPr>
              <a:t>german</a:t>
            </a:r>
            <a:r>
              <a:rPr lang="en-US" sz="2400" dirty="0"/>
              <a:t> (adj.); cf. </a:t>
            </a:r>
            <a:r>
              <a:rPr lang="en-US" sz="2400" i="1" dirty="0"/>
              <a:t>human/humane</a:t>
            </a:r>
            <a:r>
              <a:rPr lang="en-US" sz="2400" dirty="0"/>
              <a:t>, </a:t>
            </a:r>
            <a:r>
              <a:rPr lang="en-US" sz="2400" i="1" dirty="0"/>
              <a:t>urban/urbane</a:t>
            </a:r>
            <a:r>
              <a:rPr lang="en-US" sz="2400" dirty="0"/>
              <a:t>. </a:t>
            </a:r>
            <a:r>
              <a:rPr lang="en-US" sz="2400" dirty="0" smtClean="0"/>
              <a:t>Main modern</a:t>
            </a:r>
            <a:r>
              <a:rPr lang="en-US" sz="2400" dirty="0"/>
              <a:t> sense of "closely connected, </a:t>
            </a:r>
            <a:r>
              <a:rPr lang="en-US" sz="2400" dirty="0" smtClean="0"/>
              <a:t>relevant“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8" y="722097"/>
            <a:ext cx="2844085" cy="27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Insatiable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94338"/>
            <a:ext cx="8596668" cy="4447025"/>
          </a:xfrm>
        </p:spPr>
        <p:txBody>
          <a:bodyPr/>
          <a:lstStyle/>
          <a:p>
            <a:r>
              <a:rPr lang="en-US" sz="2400" dirty="0" smtClean="0"/>
              <a:t>Connotation:  Negative (usually)</a:t>
            </a:r>
          </a:p>
          <a:p>
            <a:r>
              <a:rPr lang="en-US" sz="2400" dirty="0" smtClean="0"/>
              <a:t>Etymology: </a:t>
            </a:r>
            <a:r>
              <a:rPr lang="en-US" sz="2400" dirty="0"/>
              <a:t>Latin </a:t>
            </a:r>
            <a:r>
              <a:rPr lang="en-US" sz="2400" i="1" dirty="0" err="1"/>
              <a:t>insatiabilis</a:t>
            </a:r>
            <a:r>
              <a:rPr lang="en-US" sz="2400" dirty="0"/>
              <a:t> "not to be satisfied," from </a:t>
            </a:r>
            <a:r>
              <a:rPr lang="en-US" sz="2400" i="1" dirty="0"/>
              <a:t>in-</a:t>
            </a:r>
            <a:r>
              <a:rPr lang="en-US" sz="2400" dirty="0"/>
              <a:t> "not, opposite of" (see </a:t>
            </a:r>
            <a:r>
              <a:rPr lang="en-US" sz="2400" dirty="0">
                <a:hlinkClick r:id="rId2"/>
              </a:rPr>
              <a:t>in-</a:t>
            </a:r>
            <a:r>
              <a:rPr lang="en-US" sz="2400" dirty="0"/>
              <a:t> (1)) +</a:t>
            </a:r>
            <a:r>
              <a:rPr lang="en-US" sz="2400" i="1" dirty="0" err="1"/>
              <a:t>satiabilis</a:t>
            </a:r>
            <a:r>
              <a:rPr lang="en-US" sz="2400" dirty="0"/>
              <a:t>, from </a:t>
            </a:r>
            <a:r>
              <a:rPr lang="en-US" sz="2400" i="1" dirty="0" err="1"/>
              <a:t>satiare</a:t>
            </a:r>
            <a:r>
              <a:rPr lang="en-US" sz="2400" dirty="0"/>
              <a:t> (see </a:t>
            </a:r>
            <a:r>
              <a:rPr lang="en-US" sz="2400" dirty="0">
                <a:hlinkClick r:id="rId3"/>
              </a:rPr>
              <a:t>satiate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19" y="3541101"/>
            <a:ext cx="2020766" cy="224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encrypted-tbn3.gstatic.com/images?q=tbn:ANd9GcSBsJWM5i_yCWkcXBWFMyXgpRoN9fa2ImngzwNVLu6yBWSjVaBU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06" y="3284536"/>
            <a:ext cx="3308809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Intransigent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Connotation: </a:t>
            </a:r>
            <a:r>
              <a:rPr lang="en-US" sz="2800" dirty="0" smtClean="0"/>
              <a:t>Negative</a:t>
            </a:r>
          </a:p>
          <a:p>
            <a:endParaRPr lang="en-US" sz="2800" dirty="0" smtClean="0"/>
          </a:p>
          <a:p>
            <a:r>
              <a:rPr lang="en-US" sz="2800" dirty="0" smtClean="0"/>
              <a:t>Etymology: </a:t>
            </a:r>
            <a:r>
              <a:rPr lang="en-US" sz="2800" dirty="0"/>
              <a:t>Latin </a:t>
            </a:r>
            <a:r>
              <a:rPr lang="en-US" sz="2800" i="1" dirty="0" err="1"/>
              <a:t>transigere</a:t>
            </a:r>
            <a:r>
              <a:rPr lang="en-US" sz="2800" dirty="0"/>
              <a:t> to settle; </a:t>
            </a:r>
            <a:r>
              <a:rPr lang="en-US" sz="2800" dirty="0" smtClean="0"/>
              <a:t>see </a:t>
            </a:r>
            <a:r>
              <a:rPr lang="en-US" sz="2800" u="sng" dirty="0" smtClean="0"/>
              <a:t>transact</a:t>
            </a:r>
          </a:p>
          <a:p>
            <a:endParaRPr lang="en-US" sz="2800" u="sng" dirty="0"/>
          </a:p>
          <a:p>
            <a:r>
              <a:rPr lang="en-US" sz="2800" dirty="0" smtClean="0"/>
              <a:t>Word </a:t>
            </a:r>
            <a:r>
              <a:rPr lang="en-US" sz="2800" dirty="0" smtClean="0"/>
              <a:t>Structure: </a:t>
            </a:r>
            <a:r>
              <a:rPr lang="en-US" sz="2800" dirty="0"/>
              <a:t>The prefix IN- means not. The suffix GENT- means one who.</a:t>
            </a:r>
          </a:p>
          <a:p>
            <a:endParaRPr lang="en-US" sz="2800" dirty="0"/>
          </a:p>
        </p:txBody>
      </p:sp>
      <p:pic>
        <p:nvPicPr>
          <p:cNvPr id="2050" name="Picture 2" descr="https://tse2.mm.bing.net/th?id=HN.608008159221125029&amp;pid=15.1&amp;H=252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34" y="512104"/>
            <a:ext cx="1524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47" y="54102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Invidious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Eras Light ITC" pitchFamily="34" charset="0"/>
              </a:rPr>
              <a:t>Connotation: </a:t>
            </a:r>
            <a:r>
              <a:rPr lang="en-US" dirty="0" smtClean="0">
                <a:solidFill>
                  <a:schemeClr val="accent2"/>
                </a:solidFill>
                <a:latin typeface="Cracked Johnnie" pitchFamily="2" charset="0"/>
              </a:rPr>
              <a:t>negative</a:t>
            </a:r>
          </a:p>
          <a:p>
            <a:r>
              <a:rPr lang="en-US" dirty="0" smtClean="0">
                <a:latin typeface="Eras Light ITC" pitchFamily="34" charset="0"/>
              </a:rPr>
              <a:t>Etymology: 1600–10;  &lt; Latin </a:t>
            </a:r>
            <a:r>
              <a:rPr lang="en-US" dirty="0" err="1" smtClean="0">
                <a:latin typeface="Eras Light ITC" pitchFamily="34" charset="0"/>
              </a:rPr>
              <a:t>invidiōsus</a:t>
            </a:r>
            <a:r>
              <a:rPr lang="en-US" dirty="0" smtClean="0">
                <a:latin typeface="Eras Light ITC" pitchFamily="34" charset="0"/>
              </a:rPr>
              <a:t>  envious, envied, hateful, equivalent to </a:t>
            </a:r>
            <a:r>
              <a:rPr lang="en-US" dirty="0" err="1" smtClean="0">
                <a:latin typeface="Eras Light ITC" pitchFamily="34" charset="0"/>
              </a:rPr>
              <a:t>invidi</a:t>
            </a:r>
            <a:r>
              <a:rPr lang="en-US" dirty="0" smtClean="0">
                <a:latin typeface="Eras Light ITC" pitchFamily="34" charset="0"/>
              </a:rPr>
              <a:t> ( a ) envy + -</a:t>
            </a:r>
            <a:r>
              <a:rPr lang="en-US" dirty="0" err="1" smtClean="0">
                <a:latin typeface="Eras Light ITC" pitchFamily="34" charset="0"/>
              </a:rPr>
              <a:t>ōsus</a:t>
            </a:r>
            <a:r>
              <a:rPr lang="en-US" dirty="0" smtClean="0">
                <a:latin typeface="Eras Light ITC" pitchFamily="34" charset="0"/>
              </a:rPr>
              <a:t> -</a:t>
            </a:r>
            <a:r>
              <a:rPr lang="en-US" dirty="0" err="1" smtClean="0">
                <a:latin typeface="Eras Light ITC" pitchFamily="34" charset="0"/>
              </a:rPr>
              <a:t>ous</a:t>
            </a:r>
            <a:endParaRPr lang="en-US" dirty="0" smtClean="0">
              <a:latin typeface="Eras Light ITC" pitchFamily="34" charset="0"/>
            </a:endParaRPr>
          </a:p>
          <a:p>
            <a:endParaRPr lang="en-US" dirty="0">
              <a:latin typeface="Eras Light ITC" pitchFamily="34" charset="0"/>
            </a:endParaRPr>
          </a:p>
          <a:p>
            <a:pPr marL="0" indent="0">
              <a:buNone/>
            </a:pPr>
            <a:endParaRPr lang="en-US" dirty="0" smtClean="0">
              <a:latin typeface="Eras Light ITC" pitchFamily="34" charset="0"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27" y="3424970"/>
            <a:ext cx="3837675" cy="255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58" y="3424969"/>
            <a:ext cx="3816819" cy="255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Largesse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8534400" cy="4038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Connotation: Positive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Etymology: also largess, "willingness to give or spend freely; munificence," c.1200, from Old French largesse "a bounty, munificence," from Vulgar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Latin</a:t>
            </a:r>
            <a:r>
              <a:rPr lang="en-US" sz="2000" dirty="0" smtClean="0">
                <a:solidFill>
                  <a:schemeClr val="tx1"/>
                </a:solidFill>
              </a:rPr>
              <a:t> *</a:t>
            </a:r>
            <a:r>
              <a:rPr lang="en-US" sz="2000" dirty="0" err="1" smtClean="0">
                <a:solidFill>
                  <a:schemeClr val="tx1"/>
                </a:solidFill>
              </a:rPr>
              <a:t>largitia</a:t>
            </a:r>
            <a:r>
              <a:rPr lang="en-US" sz="2000" dirty="0" smtClean="0">
                <a:solidFill>
                  <a:schemeClr val="tx1"/>
                </a:solidFill>
              </a:rPr>
              <a:t> “abundance”.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argesse04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2" y="4114800"/>
            <a:ext cx="2984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2" y="3278064"/>
            <a:ext cx="3077308" cy="244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Reconnaissance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Connotation: Positive/Neutral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Etymology: 1810, from French reconnaissance "act of surveying," literally "recognition," from Old French </a:t>
            </a:r>
            <a:r>
              <a:rPr lang="en-US" sz="2000" dirty="0" err="1" smtClean="0"/>
              <a:t>reconoissance</a:t>
            </a:r>
            <a:r>
              <a:rPr lang="en-US" sz="2000" dirty="0" smtClean="0"/>
              <a:t> "recognition, acknowledgement“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Word Structure: Root word is recon meaning “the exploration of an area to gain information”.</a:t>
            </a:r>
            <a:endParaRPr lang="en-US" sz="2000" dirty="0"/>
          </a:p>
        </p:txBody>
      </p:sp>
      <p:pic>
        <p:nvPicPr>
          <p:cNvPr id="2050" name="Picture 2" descr="Modern Bren c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2" y="4495802"/>
            <a:ext cx="5144863" cy="20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Substantiate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3"/>
            <a:ext cx="10972800" cy="3810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Connotation: Positive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Etymology: 1650s, "to make real, to give substance to," from Modern Latin </a:t>
            </a:r>
            <a:r>
              <a:rPr lang="en-US" sz="2000" dirty="0" err="1" smtClean="0"/>
              <a:t>substantiatus</a:t>
            </a:r>
            <a:r>
              <a:rPr lang="en-US" sz="2000" dirty="0" smtClean="0"/>
              <a:t>, past participle of </a:t>
            </a:r>
            <a:r>
              <a:rPr lang="en-US" sz="2000" dirty="0" err="1" smtClean="0"/>
              <a:t>substantiare</a:t>
            </a:r>
            <a:r>
              <a:rPr lang="en-US" sz="2000" dirty="0" smtClean="0"/>
              <a:t>, from Latin substantia "being, essence, material" (see substance). Meaning "to demonstrate or prove" is attested from 1803.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Word Structure: Root word is sub, meaning “under or beneath”.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723121"/>
            <a:ext cx="2516243" cy="303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609561" y="507302"/>
            <a:ext cx="10971684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Taciturn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subTitle" idx="4294967295"/>
          </p:nvPr>
        </p:nvSpPr>
        <p:spPr>
          <a:xfrm>
            <a:off x="609561" y="1604841"/>
            <a:ext cx="10971684" cy="3852337"/>
          </a:xfrm>
        </p:spPr>
        <p:txBody>
          <a:bodyPr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/>
            <a:r>
              <a:rPr lang="en-US" dirty="0"/>
              <a:t>Connotation: Negative</a:t>
            </a:r>
          </a:p>
          <a:p>
            <a:pPr marL="0" lvl="0" indent="0" algn="l">
              <a:buNone/>
            </a:pPr>
            <a:endParaRPr lang="en-US" dirty="0"/>
          </a:p>
          <a:p>
            <a:pPr marL="0" lvl="0" indent="0" algn="l"/>
            <a:r>
              <a:rPr lang="en-US" dirty="0"/>
              <a:t>Etymology: </a:t>
            </a:r>
            <a:r>
              <a:rPr lang="en-US" dirty="0"/>
              <a:t>Latin </a:t>
            </a:r>
            <a:r>
              <a:rPr lang="en-US" i="1" dirty="0" err="1"/>
              <a:t>taciturnus</a:t>
            </a:r>
            <a:r>
              <a:rPr lang="en-US" i="1" dirty="0"/>
              <a:t>, </a:t>
            </a:r>
            <a:r>
              <a:rPr lang="en-US" dirty="0"/>
              <a:t>quiet, maintaining silence</a:t>
            </a:r>
            <a:r>
              <a:rPr lang="en-US" dirty="0" smtClean="0"/>
              <a:t>,</a:t>
            </a:r>
          </a:p>
          <a:p>
            <a:pPr marL="0" lvl="0" indent="0" algn="l">
              <a:buNone/>
            </a:pPr>
            <a:r>
              <a:rPr lang="en-US" dirty="0" smtClean="0"/>
              <a:t>equivalent</a:t>
            </a:r>
            <a:r>
              <a:rPr lang="en-US" dirty="0"/>
              <a:t> to </a:t>
            </a:r>
            <a:r>
              <a:rPr lang="en-US" i="1" dirty="0"/>
              <a:t>tacit </a:t>
            </a:r>
            <a:r>
              <a:rPr lang="en-US" dirty="0"/>
              <a:t>(</a:t>
            </a:r>
            <a:r>
              <a:rPr lang="en-US" i="1" dirty="0"/>
              <a:t>us</a:t>
            </a:r>
            <a:r>
              <a:rPr lang="en-US" dirty="0"/>
              <a:t>) silent (see </a:t>
            </a:r>
            <a:r>
              <a:rPr lang="en-US" dirty="0">
                <a:hlinkClick r:id="rId3"/>
              </a:rPr>
              <a:t>tacit</a:t>
            </a:r>
            <a:r>
              <a:rPr lang="en-US" dirty="0"/>
              <a:t> ) + </a:t>
            </a:r>
            <a:endParaRPr lang="en-US" dirty="0" smtClean="0"/>
          </a:p>
          <a:p>
            <a:pPr marL="0" lvl="0" indent="0" algn="l">
              <a:buNone/>
            </a:pPr>
            <a:r>
              <a:rPr lang="en-US" i="1" dirty="0" smtClean="0"/>
              <a:t>-</a:t>
            </a:r>
            <a:r>
              <a:rPr lang="en-US" i="1" dirty="0" err="1"/>
              <a:t>urnus</a:t>
            </a:r>
            <a:r>
              <a:rPr lang="en-US" i="1" dirty="0"/>
              <a:t> </a:t>
            </a:r>
            <a:r>
              <a:rPr lang="en-US" dirty="0" err="1"/>
              <a:t>adj.suffix</a:t>
            </a:r>
            <a:r>
              <a:rPr lang="en-US" dirty="0"/>
              <a:t> of time</a:t>
            </a:r>
            <a:endParaRPr lang="en-US" sz="3200" dirty="0"/>
          </a:p>
          <a:p>
            <a:pPr marL="0" lvl="1" indent="0" algn="l" rtl="0" hangingPunc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59540" y="4209476"/>
            <a:ext cx="4755456" cy="2420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2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648464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ACQUISITIVE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Connotation: Negative </a:t>
            </a:r>
          </a:p>
          <a:p>
            <a:pPr marL="0" indent="0">
              <a:buNone/>
            </a:pP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Etymology:1630s</a:t>
            </a:r>
            <a:r>
              <a:rPr lang="en-US" spc="300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, "owned through acquisition," from L. </a:t>
            </a:r>
            <a:r>
              <a:rPr lang="en-US" spc="3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acquisitivus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,</a:t>
            </a:r>
            <a:r>
              <a:rPr lang="en-US" spc="300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 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of acquirere</a:t>
            </a:r>
            <a:r>
              <a:rPr lang="en-US" spc="300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. Meaning "given to acquisition, 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avaricious "is</a:t>
            </a:r>
            <a:r>
              <a:rPr lang="en-US" spc="300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 from 1826 (in 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acquisitiveness).</a:t>
            </a:r>
          </a:p>
          <a:p>
            <a:pPr marL="0" indent="0">
              <a:buNone/>
            </a:pP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Word Structure:</a:t>
            </a:r>
            <a:r>
              <a:rPr lang="en-US" spc="300" dirty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Suffix –</a:t>
            </a:r>
            <a:r>
              <a:rPr lang="en-US" spc="300" dirty="0" err="1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ive</a:t>
            </a:r>
            <a:r>
              <a:rPr lang="en-US" spc="300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means “having the quality of”</a:t>
            </a:r>
          </a:p>
        </p:txBody>
      </p:sp>
      <p:pic>
        <p:nvPicPr>
          <p:cNvPr id="1026" name="Picture 2" descr="http://img3.wikia.nocookie.net/__cb20090821150930/hadi/images/8/8e/Mr._Krabs_eating_the_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05" y="4151884"/>
            <a:ext cx="3203851" cy="240288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hQVFhUWGBwZGBgXGBsfHBocHhgYGhkcHxgdHCggHB4lHRwaITEhKCkrLy4uHCAzODMsNygtLisBCgoKDg0OGxAQGywkICQvLC4tLCwvLCwwNDIsLCwsLDQsLC8sLCwvLywsLCwsLCwsLCwsLCwsLCwsLCwsLCwsLP/AABEIAMkA+wMBEQACEQEDEQH/xAAcAAACAwEBAQEAAAAAAAAAAAAEBQIDBgEABwj/xABIEAACAQIEBAMFBQUGAwYHAAABAhEDIQAEEjEFQVFhEyJxBjKBkaEjQrHB8BRSYnLRBzOCsuHxc5KzNENTdJPTFRYkY6LCw//EABoBAAIDAQEAAAAAAAAAAAAAAAIDAAEEBQb/xAA4EQABAwIEBAQGAgEEAgMBAAABAAIRAyEEEjFBUWFx8BOBkaEFIrHB0eEy8RQGIzNCFTRScoKy/9oADAMBAAIRAxEAPwACizIgdW1AQSjCVEkiQNW4a0wLzfBZWybQTvv5+S4bnZvlPkrs1mTolQQH8rFmljHLYCNr7+nNFDE06ryxv/X0vw76J1TBvpNDnxfT9qrL1BI6cxjYszgtBTcaSZs1hFtI6TeD2vueuEuYHjKR63lLaS0yDBSzOUIIYGQ0772iZxYAbYCITM5cb6pdmaXQxzEcjgnNBEFGx0GQhsrn6hqQxmbWAG3oBfvhAZTw1JxYLaxJ189Fpc12JqAON9JT4KDKm+47RB+JPe2G0XmpTa8iJEx1WKo3wqjmgzB+iJbMtUUaj5lUKbXtzPrM4taM2a6M4dW5fjikYKZpG/OI54Om0TKF7jEKspqqUxyBLH4C31IwVUw0992R4Zuao317803QYxgSusbKDti4UWe4q2io/cK3S+x+i/XGmj/Erl4oRVPOChKNef1v+jgXNB1SWusmOWqnvESD3/r3xWhhWBuuZapD1BpPI2jYjpubg9cC5s6LTQrBpIcjMufENjpXrsT6Aiw5denXFBvFMfiCbM04ouhQVZ077gsJIHSTcj44jSCIaVldIMkKOarrHmEhb7C0X53wc3hACIkpTk6e56medtoEm5gW35YhFkMyVM0ZmfwtgWVA8aeqj2lhmfRC1qXmmTz+kf1xeVxfM2jTn1Vh4yRF+KBZAW820H49L8sLqtqX8Mx1uPTX0TabmRDh9j66IJqY1eYwOcfl6/L0wyo6q0HI0HSL87+gQsbTJGY8f16q/LsNpnuPhgmOeYtHXX6+aGoxt7z0TGlVgfTflztz6fPBuY/O0tAjfjoYjzQseMhDieXnEz5KNbMN/wB0SGZdJI5Kec9Rcj0wTmNA+UR056qg8/yJXszThVVdhYAHlYARhVeo2kzM42CCjTdVeGtS6rW8pWIO9xf0vsPTe2MlMNqvFembXsLAnnxjbgtlTPSaaThfjrA5cEoJnGwNAEBIJm5UstmwF0kExqiCALiBNjsZI9TinNzAjihghwcOXsqK9UtExAEADYYXQw7KIIbvqd0+rWfVMuTmnUpmWXTEm3h0xpEAiREnnsTtzwYnT7lYSHCxRHilY2DCZ0gAEWI2EGb/AAwwQeioCV7NksARAg7djv8AIyfjjn4s1WVqeWSDr1ka+Wk6LoYRlF1KoHxOoJ6beaAzKDQDzmPoT/T54rD4p9TEOpx8on1Bj3+yKrhW06Dam5j3E+ySVl8046HJZ5tZaDKOGQRO4B3gD6jt8sJfVygtsXXIE3ISxQkgmQ3QmESsrDQZvqB59piJ6YlGp4lMP4q3jwarqfD8K2jWkTABBI9Y3/XbBpkjVMMrnr3+OLDiLq9U3poWCugFjtNyp3+Mx8uWKdLxBTGP8MhwUqlciRocQCTIgf8AN7v1wrKRqtf+WzbXh3ZU1hUNipC8yCvUdbxE4MNSKmJLrAdUirCdTraTIjpEfPc/HD2thixyCZQtIQ3LCyJVhNaLEGI/H8sC2o17Q5hBBRuYWuhygxh1mwgq0kLaxFzEwfxgTgraBVvKN/alm0W25f7emKhHKmucwOXL/EKjc3KHzUsBsVZgDG+0if1e+LsChgwjaVLSsQfj9MBnJJdHfkhcIAEqNYwIxbJlLcRCX1lM3Pz79MAfFptAALyTrYefQcpT2+HUcT/EcLlLazQTt9caUJACFdOZ5zHrY/n9cLbVY9zmDVuvnojLHNAcd9FCk+khtz0+nywupRL2eE0lokX3jW3AzujbUDXZyJtp+eKPoEkSJF5t23xrLS6IcR6X6/pZmuDZBE97KSeet1FMam7s0gD4LqPxGCeAXdEpzjkjio8RIYjWAY2kC3XlHx/3PNq4ahLfEkkkxJJ1vFzotmGxVcNcWRAAm3ltv7IFVBLFpgdOcm249T8ManTGVtvslNdcEqlsqWM0/E08vslbax8xa98Jp0sjcpdJ6lFUxJc4mAO+iG1KysqItlLFlVoBHmPmaWjSCLxc7bYeRFylXBuVRl6oCNtJ1CIuQVhfkZJ9B2xixNKrUrMy/wARB9D9xYdSuhRfTZTdOpt6j83Pkr+EVDq0xOqJETtN4g3H9cHjRVAD6Won3790ugKJkVrDjp3+uMJrRom3ivqO0LELPpYegEHrjVP/AMVzM3BRBIOkjzAxH0wwG0orESg85QPKDJi3InYfHrthZc1t9N0xpLoHoqMxwtpA+BJ/Ie8R8MZsPiXVpcWkDb9rXXYyjADsx3hTy9HQVCFrkqdW4MTMDkRNr+6b4mIFMDxni7biOW3r9eqqg+o4+E02d90xyVXURaepPIdhywL69UhhY2c3Ux9LIBhaDC/O+MvTuVeaIB+8F/h+mNhAWZlQgLtKuVF0Jv1B/IYAXtqtGbeITbg/FlnSRBGwMb9BBv6YFlVjhLefsiqAsOVycLnxcdcWTAMd/ZLm90JxCvFPzGbQTtM25bTPLBCVdtVmKjFoC3/GPh+I74MkkoVd+zHl+h+r4rqrjgmWSoWE7jt9JxFWbimCUjp81/n6gbxv+eEB22/DQp5O8W9Qhzw5GAgBDvCgXMR1uIk2je5wxQtGgS/NUjT3kgzcCB25k9Di7oDbVF8Pyg1a9WoRyBEQe459umKcbKoAMq80hp0m6xET2iBzwHgtLcn/AFiOzKo1nZs3/aZlQ2FuQgT/AFwdNoaIBJSqji4yQgc0SbX/ADxTnNEBxibDb0TGNNyBMeaBqMOYkHlt+Y5xiVxULCKRh1r9goqRYHAvEhDnMCT5ZFyBt+EdPxxnLDTptGaHm03Nz19p5arS1we5xyy3WLC3l7whlEk42ggAAlZdTYI5KoCyTCgE7/PvhjTCEq3h6MiKSDNQl27E3ANpsoj+mEVK3hFsg/MY6TxQGkaubKR8om/Aawqs9UPx/X65YN7A4gkaaJVFzhIBsdUEa2lWIiAAWkDqYsegMfPGekyoMxqHcxyFv7W2sabi0MGwHmk9H2jraRant+6R+BjDPDG6A0Wyq3zVRyA9RyCR7zEgfCcQw0EgJjWNmBARWYy+iIOpTsYi/MEcjhGExba4NoI2/CbiMM6ib3B3UsjUgkEwGEE3tcEWFyJtHfsMa+fBY3iRZNxUYGFBWdySAx53v5R2+ZOEU8RRqmGuBjhp+1VTC1Kbc1RsDvu6qYlTFrjsfrjWQCEgXQ+crlgIsBcAWv1tz74VlG6ayxlTp5ot5vD1NF2JIB5EkCL3uZ74TUrU6ZyudHAbpzMNUfdoMIDiuZdSEKoolWBTXJgMq3ZjtLDbl2wOHqsrszDS4gx5ymVMO6g6Cb96aIzIPpa5jrjULBY3CQmvi2kAkc/iR25emMuKqOpUy8CYRYWkKtTw3GJ0TKjTBECMGwsN2FC81Ww18jqhczk9wflJIHPnfvi2OZJaCJGo4JgzQHEG+/FdyVZ1B1mQLBibm2x7/X6YuASmhs7xZVcQzU6QNRJlgqqzN5Y2VQSd/wAMEIBQhpOiG8M0GVaj6q3hrUekaZDQRLmmZYVCsNKe9CtEkQbTvDbNkwSoGYeG1I6rJNVR4mxPh764BvFptMgxL8UOSRcQjqOYglWVlcC6tv2IiQw7gkYiS5hCuGc+QxVplBBCGq5lZuRHp6bj8uwxVw6IstDYi5Uv2tqsqvu836D739MU6IV5ibBGBwvlEi3wAG30/D0wLGfNmVPPywqatUbdfr6dcE/KfkO4P7hKaHfyGxH6lA5itaBYch/piMY1jQ1ogBU8lzyXGSgq1Xof1F/zxWXPZ7dDaeW/4TJy/wATqL+eyBzb7Xnn6f64cqAVRNv6zfrhTQ6XBx3t02THFtsvC/VFiQdPlEG5A5A2tNxtbtjLTipGIDTmiACY/rTU6+ic+Wf7JIjci/8Aeuir0l3RALe+R6EQPifwxvM7LITATStWaLzfYQJ59P64gcY+bdY3CXGL9Enr1SSR8vWNvQ4TUoh1RtSTI7uttKoWUyyAQUt4uxFFv4vL2uRPrYzhpVsAlTy3DqZRStKpUBA84qAA2v5dJiDI35YXm5wlueZ1hA5bLBhLOFE6dpgkSCdgF73Nja2CvsnOfGgUWqsAVb7pgi1iLH5XGAZTY12ZouUx1Rz2gE22R1PKuGOh0LKwsCQQRP74AOx2JxbwHtLXixHeiS2rlIcLbq/KuwqQ4Km0gjkbTfsTvgKOHp0m/IFeIrvrC5smhohtLGAvYg8zaRbp88aAbEBYZhVZqgmuADcXAgebpzjp2J7Rhd4TGkwl9diqqVkKw5lWIIJBGoAco+cYT/j0nPzkSfP6LW3EVA3IDZLs+zNB0nSgiYMC8iTy54qhSp0CWB13X56Qn1qj64zEWFlfwurrLSb8h1t1m313wWIxBolpIkHU8OFt0qlhfFBg3G3FOeHZkgCfvbDr+umNDiMpzabrDlJcCzW0I3h5AGhDIE3N79J2OMXw8UvDLaRJEzJEd6LT8UNU1GuqAAxEAzv++fVGGrYmNx87W/phrMK1lR1Vv/aPZI/y3PpNpEfxlLs7WgGQrDcSLgHnzjmeROGjiExpkorIZYs7U31KmYpPS1AwwaNQjpK6z/gxcLQw26LC8a4fXoVSuY1ahGhySQwBkMjEyIJmNwcWFmq52kGZ5qfEMpVKeNWd3OlSdepmVPswIJJJg1Uta7NEwTiSnvoudDi6PZa9s5UPhBySqKUp1CrHxQdP2nixpJYICFBMXktyiN4svVq5iBt1Hr/oLYEOlJcIV+RyM+Z57Dr3wL6gZE7q2ML5hNqbhCAAOgEDfsItzwwi6jbKo1td4gdIjGek97r7EnlAFvrdNrsDbb/U6/pQzTWFhIuCRscMqQbWzaj8+6QwkcY3S2q/rv8ATBNmL6oYE2QjX53/AFMjFyREJgAVFQCe2LdMWUbE3UGiBpJ7zy6X6frnhbC8uLXgRtHDnzHujcGAAtPVTpkQAN+eHpSN4QkzUH3rD0Exb6/HAybwk1XQQHaKWeqG0mCDNtu2MdKlWe4PrxLdI592Wx76DGluHuHRM7R3fZLgmpgoi9rmB88bHODRdIFgp5wknwtOqmIUq3lk38wJ91ySY5xa4nC4EZjqh0E7pQvA2a9OrT0HbWSrfEAEA/HFmpFiEXijcKOVlZbZGEFrHSZ8rRvY2mNiYucWSmOg23VucGpWaoArH3CpBLCe1mUCwf0F4gVbZCyQYHffBT4fmPFq+GyqvimNSki5DR72rcnTaPewrEVvApGpqG3jlv6C/kmU8PncGgx1TStw2CzsxVQihdQAkhAAAJOqSOW18c2l8WNWq1lFmaTfkJ1Owjnrpqtbvh4pUi6q6D9/uuZOqwWRMelj0sbY7Qc0uy7rlPpHLm2U83lmK6xcEEk/Ug9x9flPOPxFoxRw7xGkc508jpyNuMbW4KcOKzDPEcP6QGYqhhHmkkNeIFvMAOhN+Xpzxva1ZAIQnEKwFMKFAJkFu3vD8MZqeEy1jVLp4fRbzic1IUwIStEJBIBIG5iw6fl88ay9ocGk3OgSMpIJiwTSm3uhJPQCZ3MfGI2wlrnNaTVgAb8lKrWSPCm/rKb5OsY8wNucW+e2GU6lN0AEcY/Sy16L9XA98024blWzBOg6KamGqQCSeaoDaRzYggG0EzpYTwQ0cN/2f6Ju/szQIg+J6+LU+enVp+kYCFsAAsAEk43la+XKOra6aMjAqg8Rip8yPAMlk1BSoWSYMWDZ8RVdSyutlm54cD+Vqw9KnUzC+aLIjM0KYyqB5Yjy61YnyovmY3h4MhdUgFl2E4ebC6WCS6yRcSpJWp6VFdSDDEopJKPVjXqqK7QXYmQJYlhuMCx7XgOaZB3VVmxLH2VHCsm1MGmGOlnDNJAllkDyCQo8wJOok6V2C3NJGUNytv1WhyOQdWbXIAOkix1HnbYjvgKlQNCprHE8ExdouYAA+nOPTfBiyFrdyhqElwQYYEHlttAvb/TCnZzEGIN+YT2ZRNptbkVJHI0yVliSRB9bXtHfryxmq1KzA2SJOw+3TpCNrKTy6xgb/nr6oSvUNgSOf3d+np+eGh5Dmtc4TfQa/jmk5GlrnNaYtqdOPXkhKr2ki234W9f64N1Rgqhua8acf6VNa7IXRade+KFNWZPKMNQSqh5iSII7REbEYKQqVbU+QnuR0ty678/lhbHOdJGmwNr31PDTa3NMeA2x1771Vv7MWOheZgnovP4kYlNznNl4g8FKmRroBkcU7QBVjoOkRuIw1q573Z3JRXqyf98UGgaLSJOqqLnb598QtlGLKqlxdfFFOoNSqAAJAbUSTKNyYAgaSRPK9jzcT4tFxqMuCbjhYD0tM878Rso0qVZuV1jseN9+PC/lwR9bhWWqHWucqIDHlErpgARpIldtsZjjqoMAA/8A5cfcGD5LS3A0ov8AVv3EpDkRqULoJJmmxFyoOogkQTEkm0f3Yx13WXMdYzPPvvdBjJv+6edrTaxtMm4OFuxNJpylwlam0aj25gLL2Xos58vKLzAHSWNhhxjdJLg26vy7u7wZLE3LEzax1E37YU+rTw9KdGjQD7BE2iaz/luT3qny0GRij7WBgzqgKYVYBnaTcC/pheEqtrNFZm8xO14ugxZLP9ncRKIoZgIQkmW8zAgxpuADNrw8TvBxpeA/UTGixAOylw00QX/w8l6jKfMHKgfdIFj6XkT2I9KaVraJYJUM+9Fsv5QS8A7RGx35/A4yNbWdXzGQBO9iNrehn3Wt3hMpZRBcY6jjf2hJPF00tE77gR1m+NPgsNTxIvxWTxqhGSflRGQldLg+ZYYfCMFVY2owsdoQQfuliqWPDhsjstWaoQlMDWxCjmASYBIPIC/oDhbaVKlAAAO3EoyKlYnMSRqV9KyWVWlTSmghUAUdbcyeZO5PMk4emEyr8RUqM/lfFpskldQgMN1bdWHdWgjuMC5oe0tdoUTHljg4ahYfLgPLgKzKfPoyzs6mp4bOQq2VlF9UHUbgGceaFHEEGm0OIG2b5fln6nZeiNWiCHuIBPK9+9VdT4K7UzmKUOCzP4dQOWYXDTpqKBULDUUKzMi2w6lLCVvBDHVC22jYt5xPLuVzauJo+KXBgPM7qPAaK1DJXyQFK6iSToBLqbeUkgi/I2ExjVh2VWMLajpuYPLZZMS6m94LBAi45p4ahAIY36yfrODAeZm3BJJbIKCr1vidhP6+uGNkC6EmTZEVCKNO4libmfeN4HQAbz2+GF1aoptL3aDv3TKdI1HBjdShaecfVpdRdSVKgAeVgrLGtjIJXeNyIEYyYPGf5DjaI89dLkD2lNx2C/x2ggzP2Q1fMETeLjnvty+fyw8zUlzR8wkAn32kCfUXCzgBkBxkG5A7gn+kIzan0qbGTFgSB2/Pbvg6TXFg8WJ5fbhKp5bmJZMc0XlKO4qLEQQGWdueqYJvEcu++B8b5ywtIGs7d96qzSLqYc1wM7b996ITiaqrlwGvAOkWET5iN+2HAiJGiXlIsVXl5qH7MEjm2wHoeZ+mLQn5RKb0MqtNSTOpveaxY368h6THLGatTqOp5KJDecaDkFVPEND81UZuXPmg83xATtIHL6gdxh1Zr3UsjHQdJ1P9qYXIKmd7ZHBDPmlYEBSp1CZMgQDYWHX6YyYXB1aVTM+pmAEcNTN7ngt+IxLKjIDIMz7KRqmnTBFpZp22ASPxONxAc5YIBKFY6zIpiGYSzUKcAc76TO+56YAgD+yg8/cpPXzr6m0uwGokAMQAJMAAGAMT/HpHVo9AtTatQCMx9SrKWUNQhVMTvMxABJJjoBOGOtdBmyqzM5KrSQkVVKAgQpbn0BURzJjvhL6NNz8zmCeMBOZiXj5ASEJknuVt5oidtQ90x8SP8XbDUDxaUZUzuh/EXSKl1KkarTKsTtqHukHpJmTjPiMMyu3I/TW1uwjw1Z9Iy1X8NzFQyRLkkkkrq8x3O25+vwwwmjSaA4hoA4xYJT6T6riQCTykoqAW1PJ5Nc6omQbXkH6FuuHWc0FunJLpnISxwjqhkyhSrUak50ODIAgAmAI8onSJAgmOtowELQ+s3LG6Pz1BRTQrpgqogRIIWGmL7/q+OfgXV/8AIq06sxJIJmIJtHlsOHFOxPhGjTeyJ348581lM1S0k46g4LLqjOFZCvmWC0ULBbFjZF9X2+Ak9sUrFPcrfcE9mVyxFarV1FFYmwCLIALSb2UMJJAhjYYEtGbNumBxDcg3Wgy2ZSooam6upuGUgg8txgkMK3EVL2IooUqSqIUACSYHUmSfUkk4misknVDZcfb1YiClMkD96agJPcqEHooxFZ0CTZB18NjYKz1DTiLoajFCOxUjCyC6Qo4hvVAcRz4QG8AwPUyABt1OCDRGVAJJkK3hOUZz4rbD3R15T6YFxyjK1QXMnREZimKmh0YEqwYEyVJUkEE8vvCRsesRjLicO2q3ITGayfhq76L88TH37CV+GtIaVCiNlEwB2kyeXyFhAhuHoCk25knUpeKxLq7tIA0CFAd30qJJ3JFh3P8ATDS60i6REWdZNMtppLaSSbkgBie4HLkPTAUXmo2SIPAqVacOgGRxCqr5mUImWueW2x798ZxSccS45YbFzxJ4dO+ezxQ2g1pMmbco49UPlcoavvWXmOfx6A9OeNDX02/7bTcDTdZ6pcP9xw1OuyZK6qBbSBIAgiTGw/H4YwnGGrWZTpmL/MDExy4zpbdNdhCyk99T5rfKRJE8+Ec7JbnuJCN79OWOiGva+2iysp03MuLpT+0EHV0vB2M2PPBVG525ZjmNfJG1waRur+Hgm4AljIHKN+u2LaA1uuiGoRM6K14YimKrAlh/djaYHvmCNhMTMYB2kwgJgaeqjR4GGoivmXcayAifeM92nlflAuSMczFfEH05FEC3Gb8YiNNJvJsBpPVw+Ba4fOSOlo4T3bdCf/DEFnq6W5gITHxneNxyNsdVrnESB7rkl97XV3DKyB6hkLqsgbaC0kE7CwAva5vgWhwa0OuRqecJtUgukC1/0heM1mrVgoMqshJ+bEnvHyAGKc4U2F7vNHh2SQBqUBm8vobSJJA83Yyem1oPacJwlZ1anncIk26LXiKbaT8oM8eqoGNKQmHC6rXVJPYAH4wQR8cJr4ajWH+4O+qtuIqUbtMJ1kaf2ZquZJbSPhGo27EAD/TGGriX0a7MJhxtJ6SbexJP3TWUGVqb8RWPfegVgOO08SFx2qlhH9MDsmg7JnwngK5lhVZAlEbC+pyN4M2QH7255QBLLjitFNpaLobO8drVswMlkNNFFYpqAA9ydcWIVRpbYSeonFqy8l2UeZSHiprfbr+11KtKkAHZmcI7zamq62mSN9vKxNgJip0wbwN7D9KnhWeqZOvSrVKeuaMopMHw3ZoKnkfKxAO+qTcyIgzlkZ9/aF9cymZWoiVEMq6hlPZgCPocWnGyGr5ypTkvRLINzRJcgdTTKhj6LqPbEVgA7odfaGg9qFRK1TYU0Yap/iG9MDmWAj1gGpV5CNbKXFMnVdClIpTDXqFbM/7yho8k2Gu5iw0nzCKgRusrU4lYqAFgkEE3BBIKxyg2xcE6FDF7j6qnM5ZjTFQmwcQImSZVTG3vFR88CYmyumZ6Kw8TerVqUXIARR7kLqsD1YgCRzHoRhZY0mSE3RoIXOHZ7TTIExaCTI91QYNgbgmRaScMCRW1VTaqh0pcm88h69+g54DP82VAW5W5ymqVtKgbwN9yeZOBe4UWiBbSw08ht0VU2OrEkm/M6+ZS7NZqWgXP+mHA2lXGXVWZbKkkFogiQPXafhfCBUZXz02k2MEi1+RRVCaIbUcBe4m6PzlUWO0T7ogX9PTCqXw2hSc17ZkamSSevcJR+JVqjX03QQ6w5X274JRm8+QDBMG29tumNVSlTe4FzQSNDw6IaGdshpIB15pZQzhUltOpT5W5AzymMKxNAVgG5oIMj+lto1DTm0giCo5Gi1VwN+oHzj88HXqso0y92gSqVEvcGN1KPz1bwQzTddo68o+OLpVm1qQeBY8VVSiWVCx2ysyTITTcLd2U2kkNrGtYFtKie8FTO+BdOUg98FndN1zjOdqVHFSQ6qYEAhVAM6ImTqi7W1AQI8wOLDYHK4OqagWj6+Ww21M2jpYjHCo0sZInjr3x7kQ8Ty/3kq6ucERPPpjpQ/aFzcjtl05IqwR+cXHO+4wmhiWV2ZmehWrEUX0XQ79LvFOGadOklixIAgTbTzBIMzvhoOYGUlj90Zw/J+GGVYLW8QkWi4ZdvdHUbmO2AJ3Pkgc6dfJCUeBA1CRUVaYIK61JNz5VYbQbyQTttjPi8S6hSz5c3GDHp+LdVsww8dwpkwTN+yhs9nPCrVKdRnqL91dZXTzEC4I0kGY5iMXQrtqNa9mhHn597FNOBdkiIcDB4ERqD3qFerlyNKhQovEwAJuxJN7xPoMax8qwEQLqng3Fg7NTYsXDGxAlRBMGNtv1GBpVS45XeS1YzBhjBUZEACb7zt1F+S0FGjrZKQJmp5THIXZm9QkwbX04srFSbmdPBa/9sooy0fEpo8DRT1KGgWEJMx/TBLXBN1gvbLglMZukmXla1dizCRpWSZqRuCTrYwY8rc8Uge2SCLHjyWZXJP4b1EHiZenUALfcJsFJp6tmXSD2YCcRKyubcGQDp9V9F4cMtxOktSrSHiUzpYAsNJ3gMpGpDMie/MHETgQ4TstE+VQ0zSKjQV0aRYaYiBG1sWikzKGPBaJEMhaLAu7sR6MzEj4HFK85VK5KtSP2Dh0O9OuzSP5a4DPG9mDdiBbEVyDqmVLVA1Rq56Zj0E7+tp6DbFoV874plqoq1PHUgM7VIWLKxhYYbkCAe/rixpYwVoaQBZTauTKayKcAEmTsAYgLfttETOEiqP8AsI6x08v2ELsMWxlvtZV+AGgapY2CVCxnnJ1HSOwucSk8PE63MRwm2uvXRVVYWGLjSdNY6IijkKlSCxNNeYEaiRvbYCet8EJWJz+CPLKgMACb2jeBzHpggJSwMxQOczSAKQxLfeUj8P13nCaZrZyHgRt3J26fjbUZSyDITO/f9pblaZd7TE74ftdIe7K26fEhRvy3HpH4QPhiqdNrQcoibrDVqOqkAmYsEr4lmSovGlriBvBP4HC6GIZWBLDoYPVbDg3USA7e6TZioxNxFunLDA5rrgppYWa2V+UrOT4aWDiGHKOZ+Qwh+GpVKjapHzDQoxWqU2OpzYpiFCA6fLM7xtuZw2pRZUbleJGqRTqvY7MwwktVjmKoFMEqDCTzPMmeQ64hIA5BH/ASU1y7Kk01uDMs03O2wuq8oFzzn3cVlJukOvddzrimDTUAMf7yLxedAubAgT39MG29/RC291nKjXO2Gp4C1a8SpEK1QEsogKAN531H4bD4Y89T+H4mnVhjvkkSZgkDaBznddWrjKNWl8zfmvFpiVXxKsKqpAI0zvFpMxb8e+O20ESuO0QvUswtSmVep4brzkjVAgNqH3gLRz5bmObi3YunVaaTczN+Pny5jTfS+/DU8M5jvEs7bh5d/pHW4pVI0u83BvGq0wJ3O5sZ3OOi6m1wIIss7AGEObYph7N+zw4hXfxajKKSqxKxJZtSoIIjSAjSI5C4xkq5aDQGNHd/quhSqPcDJ1/EfRSNJ0LZcNpreOtPaRJcIjDsNReDyjGnxAW+JyWA0SaoYdFqvaX2foZamlWigQhlRzuXD+XUx3Z9ekljcy04yYOs41YO61Ytk0Y4XhR9lk1V3c/93SVRYffa/qQKa7/vd8dAgSsFAQyePf3Xz/2houuZrCtqDNUYyRuC1mWSNQ0xF+QFotSCoCKmY6cUa/HAzZms5bxWpilRUySEPlYlwIDCmOt2doxITPFBlw6Dvr9E34rxbL0uHJlaFRKtRwNZpnUoOoPUJIsJPlA3v0GIiqEMb7BG/wBl2XYLXqH3WKIPVQxP+dcWgoiGLc4iavYii9iKL2IolHEcmtctQrRt4lJ1EMsHSd5uJHZg0RY4iNpy3CxedolGqLUgNTJBUCx8sgrJmCII9YNwcZ2NLCRfqfbvZPquDwCSI/8Aj9UTw+gqaGfzMdt4SRPlHMkwOuKe54qtaBYzJ6aLL8ppOJMREDrqi8zxJVm1x+tvywNbDmo9r2ugtUw1fKxzCJBSjMZrUJm8wRPr/T64Zncappltose/ZM8NjaYe03m4QtJSxA+En8yBhzG5RBKB78xmE9oKiU4WSebbXvb/AEwUA6rnVHF5Q+ZrDw2JbaAB/X5AfHtjPVruZWZSa2c0yeEd9ytWHwrTTc8mIiB1Sk5loBKllB8pYHSOUD5devwTUw9OpUIa+CR8wESev00XQp1X02DM2Y0JmFWr1HcAAaugFu554fRoMoiGd9+qzV6xq3ctDToCmvV2EEx3sB2kjFtYylLtJ9Eh1SpVhusaJBx2uGIQSALvffou23M/DDTwRUxAlXPRMKq0xUpgASouWNydS3UyYAPIC2FA8TBQTuTBRlJmXzaleB5dZBZSOjAw0chPTyjEAm3ffcpZgoWgQXGxsxuJuFJFjvfDosrcbK5alc3VqsctOoD4AWxeWmNYQWVWQyHiXJtMQNyYmO3O5+sHC3OhPc6E0zKrpKysrYBb26GLW7md5xTeSAJJm6cHDEYKvy1WpTELoOvZC0MeVuXIQDc3icYMXg6dcy6RG62YbGuoiALd96Jv/ZfUjMZkGBqpoY2jQ9SbcgPEHpgcW2GNGsJ9F0yVL2gCDimXqoVZKr0G1KQQW8TwjcWsFTF0p8BzTso4RVaeqP8AbP2joOK2UVia1M0mYRaPFpTfr5h9cLw1Nwc1+11df/jKs9hWlKx/+6F+ApUyPqxx0zqsDBDQmntJww5nLvRBALaSCwkAq6t8JiJ5TiK9iFjqfsE3jqjahR8IE1EZZNQKARDAm7SdogbjFXQeEyZj696KQ/s8JYgZoaVaD9jfZW38SJgi8Yu6HwGc+/JbbhXD0y9JKVOdKjc7kkySe5MnETUXiKL2IovYii9iKJVmFC5ukwsalJ1ck2KoylBHJtVQ3EAgkGTpxSMfxSn2oy//ANTTgLNSk4ad/s3WOR/8VuXTAuVtDiLQlP7G9ESo8VALoTt3U7kfw4z16ZrMyZi3pr0Rsp+Gc0Bx5pKmYk6g6q2oaQQbyRBFo3O3+2NBDcuWLaIA2DzU6efNXU/2cgA+SbgtAaI5mLW5Wxmo4WnSZ4bScvA3TK7nvdnP8uIEKylU07A/8p/pjVUayo0tdcFZ2l7XBzdQrHqkr5RHYTPy3H+2E0TTYfBbNhr+0VWk5/8AvOi/eiF87g3B07D8wPx+GCrYhtEgOBvvt5q6OHLwcp0Q6O7QgvtAESY2vuYxHU6NNxqkAHir8Sq9vhiSOC02Sy/hoCTJ5k/rbBzJyk3WK5+bZAZvNGmkySdhJ3va/T6wOeAp0AymGuMwfvI9P6jRPqVfFqZ2jL09/VJsplzVeJ7sx5CbnAYiuKNMvPkm0KJqvDQtPlcpSS68gZYG8Re/L4RjztTH13uEOuTYDTvquyMDQa35m23J7+iB/aWIghTY3IuCRBMiJMdZx6prN9F5hwANigWoVbNTUkzI0xNug3PywZLRYqwQdUqzGYr6jqFaechp+t8VLdoTwxkbJlQqkbEiRBg784PXFGNShiSm37OaZUNzAPwO367Yz4bEiuC5ogD33TcRhzRIBNyuvRXVD3HrHTn6T8YnExZrCnNHX1tvHfuphhSNSKun35obiFBAxpqyuAPIx5agZRoi197RM7E4HDVX1aeZwgzwiY3gq8TTbSqQw2149/iFTw7MaMyis0NUD0KrrsBVXQomfMUfQS/PTzjUbqtlkja/omYUweR777CEy3CM5laJfOhjUFdhTZ3LEvCOHmTKnwjvvimPbUcQDqO/qtFe0OGxWp9oPZakXrcTSox8dKJ8OwAmpQOoOeoUWI3m/IYxXewZQJIn7ppaHjKTYph7DrCVh5hNQN5u9NF//Q414PEGvTzEReFlxFEUXBo4LTY1rOguMcRXL0mqMC0QAo3ZmIVV7SSL8t8C5wa0uKdQoPr1BTZqUr9m+JVHrV6VdQlWVqBQCPLoRCBNyVKgkwPfWwwqjW8SbQQtvxLAf4hbDszSLHnv6LQ4euYhqGeVqlSls9PSSJHussq0chOoX/dPbEVkWlE4ipexFF7EUS7jdKpUUUUECqStR/3E0kkgSPMbKOk6r6YxSJsC6VZyrrzreIrIEXw6OoECpqh6jK3un3VAUGRoYkXwD0+kAGovwB0wuU1L+OBVpSx3ZY7wdRA7wpxY1Qu0STOVlZNFNRNVGAIKgqSCVBG8lj88GUhgMrQ1cgJn5DkPQdcZ/Dbt5fpa85QGby6Gzid4kTHwg4UwVHNhpgg3JEz0s0HrHkqqOptd84mdBP8AfpKDq8LotcAATEgkeo6E/q+GtrPNTKPofrp5a8kDqVIMzHyv9tUHkMki1HNyFIA1einlHX8MPczxGw4SsD6hY75D5pnUcFSWJHmEETJi8bi1x62xlrYFlSqHkmwiAYH0R0MbUpNLGgGTJlJ+I5TWykuQI8oKG889/wBfHGwuJ291nY6NlSqGizLKnkd46xeDI/GcIrYdmIZD1ooYh9M5mI7wKjAAxFiFBUbiQSoMzHW+BoYLD0TmaL8TJVV8fVqDKTbkqq1B1X3Hvb3THTfG8PbxWKQSpZjKtrEaCEgL50uFO8apuZPxxTXAtvvyKsOVK5Koth+0QNtKmPoYwJLeSZnB4KmlkmcErETF2AvvuYH1wLoPylMD8pBGqPoowceKd9JksGtMbgkRYj4YGmxjGZWCAFVWq6oS5xkp7TIk6QhJkeQiQP8ACZ+UYVWo06zMtSY4Ge/VBTrPpHMwwe+ISHilDSVOnSTMi++o9SYtGHs4AyoHTMpVxKiQIWmjkxr1GIkeRQQymSJNjeR0xDqm03c1uXzH7dw2qPerUSQY3Z6RkEf8RB/+ZHLHNA8GsDt+V0gfEp9Qg/Z3PCtw/MZdjJpIzr/FT98R6MCLbAp1wWJY5lTO3f6qqDg9uV3QpZ7J8Yp5d6usn7RaelQLkq5UwOpFQGP4cby4N/ks1Kk54IYNL/36L6KcGloDjmRNaiyoQHBV0J21owdZ/hJEHsTgXtzNIT8NWNGq2oNuz7LGcS4iz5g1k1Uqqm4MEowUK6GDDL+Igjkcchz30qpO697Sw2HxuCawmRsRqPweKJ4l7UPVpCloZKjEanpsQoUSTDSGUkqBF7NvjU/GB1MxYri0P9PvpYtoqQ5mp9LSOvVKqbstTxQ7CrJPiW1GYkG0MIAEEEeUdBjGMRUDswK9C74ThXUBQLbCY4iTOqc0/arMLpDLSfUyKp0sp8zhBsSGueQGNlLGFzg0jVedx3+nqdGm6qypZo0Iv6/pbCkj/fYHsqwPqSSfl6Y3ry9lbiKlxGBAIMg3BGIoq83llqIUcSp+Y5gg8iDBB5EA4isEgyEu4eWKDWZYFkY9SjMhMcp0zHfGc2K2gyJV70AwggH1E4FRep0ALAAegjEUUKqYtRCVaUjl8ROAdmI+UwfVQRPzCUDmASdOhYGxJHSPdjl+WCaAJvr1PfQJb5JHyggIStw8MxMlDAEp96BHmXTA+GGNc4Kn0GPSTNcQT3INTQT550qSTfywSYgCZE4IZplYn0srrFRHEmNwqKZJkAkgnmCzGDtt0xMiDIF3KZNn2Vj6An8MMkDVC98JnUptOo0WkRGkkbAAWM9MDIAiUgEaShaulWDVFcMBIB0kbHSAAqgCb274ISRAPfuiEnRKqjYYSnNCojAyUxOeGsNFQETGlwJ6Eqf8wws/yCU7UIxgHpTEFSSB/DIBibxqI+TYgs5VuqqQuLgeuKr1fCYXxMcE2jT8V4ZMSilphiUe4IMG50WkEdBIM/DHJxeLqg0q1GcpNxGtwIPONI6roYfC0x4lOpGYaH7/AJ9EvWgrE1TqUz5gp9472mYgwTuPSRjsFp/iFywT/Fe4fWfI1qdSi2tXJWpTaxKgFgJFtQ5G0EkRBOMmKjJ83kV1/hVF+Kqmk2xgn0QtSiod6mXFSlLNol2BCMbghWiI2XoFnGJ1dxMEyF6/DfCKf+OM9MCp1PHkeC9wHgFWpWRaEtWHmUwCEKkEOXIkDYHrqKgXgupVqj3HL6nvdZsV8NwuHpDxSRr8rYuYidpjid/RfS8tmjq8KqFSsAZUGVaDDNTaBrUG3VTZgDjpAyvH1KZYUB7S8Y8BNNOPGceX+EbFyO3Icz2BIVXrCk2d9lt+GfD342tlFmjU97nZYrL8LqNl2zCSKVPzDm1Yapqt1Kxqad3a+3vY24Zz2l7tTovR1vjFLD16eHo/waYce/c7qKsCJBkG4I5jGBeoBBuFreAey5latfTpjUEF55jUdo7Xxpp0d3LjYz4kINOlM6T+Fdn66ZvOUkpw1PKzUqMNtZjw6YPYjXb90dRjZRaHvzbBee+I1TQoGkf5PiRwA48yfYc09xsXnUsqZutUYrlwqgAhnrJUENMDSp064gk3AMrB3xSOANUBmOO0ss1PLy76AA7AA+ayqrGQAzFtROyxeARgDVY1waTdaqeBr1aTq7W/KN++CZ5zPtTUAhTWcxSpA7+p/dG7NEAdbSZMLK1mYwFbkst4dNVJ1EDzNHvMSSzRyliT8cKhbQIVpB6Yl1FEocVBUhUVqZwJaqhCmJ0yJiYm8dYxUBL8RmbLN0s4jnaVG9VgvMC5J9FFz8BgGUGNcXNaASmvqmIcbBAZ4+ICNbKreW1ucD0vv2kY4RxT21fG9uXD097ro+CDT8P359+yzCUIJBEQYjuLY9O0hwDhoV5xwIMHVGUqBiYMdYt88EEpzkzafDS5MSsfUfj9MMaAHFZibruYy/MgKJsWhQRy3i4+vwvTXjjPuqBS3P1F0oAysV1A6dURqLC5A6nbEGpKcxpS4mcRP0XsRRGZfNIDrRW8pAIZgQwZW1D3QRIBF+uFEE2KotOhTChmkV51lxsAFM6doMwBbpOLuREJZBjRTygDEbXcLDcwdo72PyxbnQhcoAyIO+GDkodVEVmUHSY7bj4qbHAloKuAgaLvmK6KFTWCACLamqNpUHcATMkDpjDixOVg3Xqv9OtNIVcQT8rQLWubwJ71C0D+zdZNXjVMtSFNdTsauqB5rqijU0lWhTpJg4zjBum5su674/TDflYSfID7rY8LyaUKLJRlaLqTXztSFsB9xTFtJOlvcWZ85mdrGNYIC8/iMRUxNTO8ye7BYP2i44lerTSkrGnlwFogkq3LVUZxDKxEEneNP3mIxmOIioHf9R797eq61P4Zmw7qR/5HRzywQfpr1A1Q2SyVXM/aNFZNQFTxHKGtAFgwVoSI5eYWmLnTh8JUrHxX+QWHH/EaODp/4eF//Thud/3w0C1db2kakPNk64UWlWoFBbqao0r3IAxsNJ42XnAGnQ/VY72gSKkZWlUy7WdlZqbU4abimCY2PusFmbY5+LZSY6KgueC9N8GqfEH0z4DwWgxB7lLSM0RDVEVeeg6T8yHA+WMgNAbErsup/E6mrmN5jVEcHzz5V28DMUkVoJonVUDPsXJapr1GwOnTMC1sPGKdoxi5lT4JRguxFcSd7fm601H2xrsoPhUTImdTj5pBM9tWLONgwWpVP/TPiND21RBvp+0JnOOZmqIaqEXmKK6ZHQuWZh6qVwl+NedBC6OH/wBNYemQahLuWg/PuoV/ZiouTZyoFPQZBPmht2IjnM3vhJa8nxCug2th2t/xWaQRy04ra+zXDKNOjTalSp0zUpoW0qATKgwTvadsdiF4YJwFGJCKyixGIpKqY4iGUDxGmChltIFyZgQLmTyGBIS6jS5pAMLEOn2upX1PIM+6QCGClVjzjyt6hSI54Uys13y97fkeq59Wk+mLi3Hu+37S3O5MENVMqzG+qTrPOCTI9Nh1FhhwEGAgDyTBurMvxRlEaATyJJ366fr645dT4Ox7yS45eFvSe7LrN+Jva2Monj+lbw/JlyWbYXPU84Hc3+uOrZoAC49SpvuUyptpOv3VUWAtzML8SD8JODyg2WZxmyCbNsswxGoyYt157jc4YWNOoVgApXXrySSZxNE9o4KmlTZyY2G5OwHUnl+fLAEplmoihl1O0uR3CL2uTqb08pxL7290BcUZls5VCjRRQryPhTz6wZxTmMm590BaJufdDPTbw9WlACdRKgKfKWX3QQIknYT8MBaU0EZoUxlQKauDP7wt8I9Db1xkpYwnEOouEcP39R6LbVwsUBVaZ49+yMyjgA3IMgggTsGHXvvjaRK55uiqSK1Wx95iAT7q7mYi9sc2thHPeHvdYEQP3P0+t10cPig2l4bWwYue+x0VDUVDFWNgYJH6O2OoCS2Qua8QYCDz1PwC1amWHhBdRDKTZyyMsbEFpvuD2vhq0CXZ2m5M+w/C73wj4s2j/sVmyxwgxrv+Vq8l7Y5hj4i5Oi9XTBqhlmN7oHJ+o+GHiniCP4T5hanHAZv+Ygc2GUtzOazWeqaKxK00gkLpFNegRVYy/QsSVBnmAap4StVfFWzeA3TqvxHB4SlOFl1Q6OcNOYH0t57IGvwBvFKwq03aAbnWClQhSAwYaYWb+aTvJl3/AI+axc6I2H6WX/zZGEFJgOYzncTc32POfLTmn9OolBAKjjUYLdzpVfKoFlsALQMdKQwfMVwg1zz8oSr2h9pv2emahR1SdM6NTSRMbhU9STPTGIfEqD3ZGOBPK/odPcrYPh9RozPHf1Xzmp7XmoypSy2oCdIaXYdCqKAigG+nSVwJqZrAJ4pht19j9lshlKqeItCmGgSj0Qr05kwVMx2IsY54x0cO6k9znHXaIj3Ka94cAANFpadBV91QPQAfhjRCUvn/ALV8IfL1WqqjNl6hLFlE+E5MvqUX0Ey2rkSQYEYw4nDFxzNXo/hPxVtJoo1rAaH7H8qjgWbycipUq69NwigEE8pbVBHa2MbWhp+aekLtV6tSo3LRLYO+ZMM/xh+Jn9myqkUSftqvJVnzDUPLq6KCTMEwBjYxjqpBIhv1XCrVKWEaQ1wdUNraNnW/FbpKQAAFgBAGNy4C74eIrhc8HEVwhc/mqdFdVRo6Abn0GFVa1Ol/MwrDSdF8/wAzxN83m6a1VZKAaVpHnAkM8EhiSLASB33wivUD6BdTOsD1IB6GPRZ85FUBwgCTHQEjqo8XpDMVWcOQCRA0SYVYQe8Ni1Q/4+2JhsK+m4vd/XH7eiz4jFh7Q0D3/XVC53IwJ1O5sDqF4i0eY2t9RjYDFlja7ZD0MvfE1RFybU6q6QpU26NEnrse3ywQYZWVxuo5usCBvAuZ3J9fSB88Na2NUA1QFLOBG1EAxtI1AHkSJE4y42i+rTysMX6Ty0P7XQwT2UqkvE/bmmJ9qdQIalRg7+VvwIvjiHAYifla0cDb6z9l2Ri6G7iUk8RQSYISoT5RyWSAY6gzH8pGxx3aTXtYA4yQBJ4ndcWqQ95LRA2U9aUwRK1Cek6RBseRY72sPXbDZJvp9UqCeSGqZtyZLHEsNEYYEbls0vh6SWFnUiAZBki82IJ/DAPZBshIMyqMrlmY+VSY3PIerbD44okDVG5wARNaiaceYHVPunYiJE9f6jFgygBlEUkYLLKwA5x+o9cJ/wAmg52TMCeCd4FZrc+UgKzKVdM3IkESNxseXcYcRIWZ11TWzdPao6sSrKZLwQQV8wNIyQDG/IYAjaO/VE1rtQO/VaPh6rXoUWqKryiG4BvAncdcdVsOaCU1xLXGFLOVhRQBAigk3OwJk2pr5nYmTpETe+Lccoso0F5WT4/7V08sSWY+LEaRBqkWMEjyUFNrCWIg7jGd9UN119/0tjMPIv8Ar9rOe0vEM01VaWTV9FRFqLUQEvUVlEsX3SDKnY2OonfHAbVFVpfiXCQSC3/qCOW53BMnguqWZDlpDz3/AF7Iv2V9nHpU6q5g61zS6GQXRW95HapN2BBA0ahJEsJw7/HqYmoxzW5Q0zmNiRuANYPEwh8RtNrgTJI0H3PJbXh/DqVBdNGmqD+EXPqdye5x32tDdFzySdVc+dNBlrD7pAfvTJ84PoPMO4HUyFZmZs8ETTBW4zD6VLROm8DeBvHeNhjCmqSGRIMg3BHMYiiGrcKoudT0aTN1ampPzIxFUIlUgQAABsB/TEVruIosXn+PZlajH3YcAI4CDQVJWWePMSJgkWMC6sccjE4urSrRoI0iZvyvG0jcX1C0YWmKlHM4XJPKPt+UTxj22SlSTQgevUQOEnyoDszt06AXPbfHUY7M0HisdSpksdVjMnxSoapqVmNQsQWJ5RNlHJRJ8o+uxxY7COrNDmajbj3shw2LDXEP0O/BPOI1KVRPswZEsGA2IuLiw2xyKdfwq7Q0QSQCCIkExcfT8EroVaPiUnFxkASCL6IMZ3mKW8i5MXF4iOuPTwdJXmcvNRbMOw0iBNoUct4nc/PFZRqVUAXUqWWj3jH8I3+PIfj2wbQToluepV4sQIkfUEj8IPxw1oiyVMrmYBU6U3MQ5MEyARpHx5SfwwIIIl3p+e4Vt5oR6IclXgsPegMrjuBpJf4rPoL4BxgW/X69U9py3CVUaGt9KzF7xeBedI5xyHpiiYF08ugSprXipJ8sAgbynlKr3kGDO833xIsqiyjm51QxJKgAk3M8xPODI+GI3SytulkE8zik4RCuFdRuw+eGEtO6VldwTClxcKAKmo6LKTrXT/CYH9D35YUWt2PsgNMm4+y62YNUASoUfdX9E/Ek4sCFMuVENxSBpLLe38Rm2wNz8Mc//wAbQFQPE6zE2nXr7rd/nV3MyQL2mL/j2TLhPs5XzJGoNRo82YQ7dlU3H8xHpON6XRw15ctR/wDI+TKhfB/xB31es6sSFsyNiIWSyXHadHK2I002qAu3uooquEBIu7lQPIt9p0yMbadQCmFkdQLqh4JJ7VZrMPl6dbJE1PFs1RQTUAaICAe4syDABBA5ycDULi0Fm6002NbZLPZ/+zuYqZxjJv4an/M/5D54Cnht3I3VOC3NLhlJU8NUApgQEk6B30zE/wAUT3w0YWiH58gzcYE+qHxHxlkwq6DEl6VQk/utzItf1FmnqSB7pwwXlpQ80VQqygY2PPpIsfqDghcKigM9NZkorvVcUwOxPnb/AAoGb/Diqxy0zzVtElfUSuOanwszm+KVMu3g06RfRtvGhr0xI6XX/DgSb6rHXruY7K2EZwviVWpUZXpaFAsYa5+OKa6VVCvUe6HD2P5TbDFsXsRRZ3204ll6NDxKgD1LrSUMQxaD95SCFEkm+3cjCn06dQQ4A+6EYgNEtd6FfMchk6lSSFZ2N2IH58gBEDkMU+rSoiHEDvgsWSpVMgEounlyDDAg7Rh1NzXNDgZBSHgtOU2KZ5bJgf3kT+6OX8xHLsL+mKJJ076JJdwRjxp8xBUjbuJjSItFr7fhgenfVBvZC5RoJEwCCJ+FvqBhuXdVUNkQKqoP3j8hz+JHaBg4J5d98UiCVTSSpVMoLDaw0j4c/r3xnr4ujQORxJJ2Fz+vOBwWzD4KpWGZotxNh30UM7QNJlqVAVE3ABM/ynlPciOU7YCljWVpYJB52/R8vNMq4GrSEmCOIP139korcQItSlQLBj/eEfzfdHZY+OHxNz+kIp8UCT1xabCJpZsiNQDgRGq8RtB3j+Hbtiso2QFvBUM3W5xaIBRnEVwvtTcIpKCadGkGixCKL8rxjK2SFreDlIbqsfS9mc2jq+im2lpKhpmfe97qMOJtF1i8Go24B9los17N5cgMuTosx3GlRH+GQDhNZ9QNBpNk+VvoutTa1932+qJy1OjlwoNKnSLTApooA23I5/PCn4zwQ0VQcx2F0wUgZLSIHGyJIqs0oVCQI/OfKfoRgn/5DqgLC0N9Tz7lUw0i2dTy0UOJ8GNYN9oyFl0giCFMHzAHY368sXVwwqPDy42229IVtfDYgL4HW4bmeIZlqJAo5fLOaZCjyIVJUhR95jHwH13gOrHgAlWaF9D4Vw2nl6S0qQIVepkkm5JPc42MaGiAkkyZReCUXsRRBZtrhkYBog2mR8xcXg3iTYziZCbqShP2hbJPuwIntYd2i/XnzwQgWUvqn39neXU167VAWroq6X+4tJybKN1YlDqmZhYMWGDE5s3zJ1OIst5AxnTLIHNQlek02qBqTeoBqIT2GmoPV8RSyLYjFqpSDO+0qI5Xw3cgkeUrMgx7syJO1r77Akc13xJjXlpaYFp7/P1CeMM4gEKnjWeark2rUX8JFDGprDK6hZDiIkERymeW4xtY9tRoe24K5+Lp1NBoNR3ssTQZGS1SmQeRKQx5Eq5H1Fr9cGSJuFyzM6d+SJzHFPDTwaKhFmHZY1P1KwTpXu3m5AcxyXYd+IqGJAOpM6ffkBbnsexSrNoUhnMu4fmN+JN/qlpqEtqmDMyJt0jnjrU6TabAxugsuZUeaji52pR9GuCCQvmAmPunqYHTfTtvyEYhDtJskFTzLSFJMsRvEW5W9ZHLbB023KVMIeYw5UVBz1xcHZWCN04yXFkRYKKehFUKI5WkRjyX+7TJD6bi7cwTJ6ifYlesBpPaCx7Q3YWslXFuMa1amDIaJvIEGbE3Y99vXG3AYWu6oKtX5QNBvoRflfr0WTG4mkGeGy5Op2WfYY7hXLCP4MMubV0d5mdBOoCJBCKZfY7Ana0Xxy8bUr03AtdDY4DXmSCB5wOa6GGp0ntgiXdT7Aa/VF8U4KgTxMtV8VZgruwvEQBMg2jfA4b4iHPDHkX029QfqLKV8HkaXt21/v7FLmya+6agFTmD7k/u653HX3e/XpydYsubnOsWQdbyMVcEMNwQcXITBcSF+gHpyCJIm0jcd8IDZELogXSSkGlqL06tRDZnaQLcxvbvInHMoz82HqNe5t5c6w/Mc5WxwFntIB4BAcS4elYImVqsjAzuw1LBNtp23weCq4MHwsPfUxf6kLHjsLWqEVHAcO+90FV9k80FgVg0zMu4Pa/5Y6UX0XNODqawO+oC0HsrkK9GlorlTB8sEmB02xY1K2YWm9kh2idjFrWvnXtLwmrl8xVqIjtQrN4k01LGm5gOGRRq0k+cNBF2BiBOrD1mtGVyU9hNwlFLiIYlVqAkbgESPUbjGxrmu0KUQQoZzii0xNR9IPMgx8wMRzmt1UAJ0XcnVeuNVClWrC8FabBSRIIFR9KWII97cYWcRTCvIU74f7KV6hmuRQTohD1SOkxoT18/w3wh+KJs0QjFMbrOZ7gtXJlaX2QLKSKoLMzw0MSGAhrhjJYS3PGWtjjQaMrbnddL4d8ObjHkOfEbQt1/Z8unJg7s1SoWY7sRUZQSecKAPQCMBTqOqND3alKxlJtCu6m3QFaI1MGsspfxpvsmb/wytT/kYOfmAR8cRVKoamK9Ztd6VEgBT7rVIDFiNmCgqANg2o7gEWqlB8b4Ga1Rm8rBlVYZ2UqVbUGVlB5gbQQQb3tz8ZgnVntex0EWuJt2TyK1UK4ptLSJ9lj/AG1zxATIo5ZUOuuwPvuSSEgEwATMGfu9Ma6NJtJgY3QLDiaznuPFJctlxMFgAADa5MwAoHM329fTDJXPM7BM6NSmvl06TE+cXMNt6HSwFhP1xUygdTeBP0RdSmGlbAGClgPSYjcGPWMXFp9UmYuhkBU9COv1BH5YOAQoSistVOposSjRHLSNQA7QsYpzRA69/VLOiqXME76Z5EqnykjDcgH9lCVB8wxbyorhYkCmpnqJC87jFEADWPM/lE1vFBV+H1ATCNA2JEAjkZO3L8MB4jSnNc1VDJke89Nf8Wr6JOLngD31hEX8AoVcquhmWpqZYJAUgQTBMmDYkcsUSZuETXGYIS9lB32xE5Mcnmm0MEYmo3lgm+m0BCdybiJkfdBknGYYei2pnyjrHfequpVqOGVxOXvXl7IGkgOqTpCWa1wTsukx5rGxiwONRdwQaI7LitpHhZiE5A1ChH+CTF++FHLNx7IDlm49l91OBC7CiWwakqpKQBkKATuQAJxQAGiuSrJxatL+M596NMulM1IFwDt8OeBJhIr1XUxIE99/pZenn85mKb1kqCmgFpIRRBBnVNwBN/TbA3lYA6vVMgnyMJh7NNmHYvVqyi7aX1BjzBIt9J/HEaZuCtFFtYP+cm3FI/7RKJTMUqlNgGqoQwZdQikV0xBBBmqeZHpgn4p2HbIEyuzgcEMZVNMmIE+4/KD9meD1cyWLuiokDUtMyWNyBLkCBBJ/iGG0ce+qJygIcfgGYV4ph+YxJtEcNyt9wvIrQopSQkqgiTEnmSYAEkkk+uAN1klFE4iqUt41wanmVUVNQKGVZSARIgi4IIPQjkOgwD6bXiHJ2HxNTDvz0zBV/D8mlGmtOnOldpMkySSSepJJ+OCa0NEBKqVHVHF7jJNyr8EgUK4BVg3ukEH0i+IoSAJKWftlDK0A1SsukEy5Ml2YljAWSSSSYGKkKg9pEgrIe0ntwK1I0sl4qkmHqkaYTnpM6gTYTAgTzjESqlYRZZ/hGVWCTBI2DWUnmSTYx0MfkacsL3GVfmOFBiqkkO5DX5W0qdXvbTz2Ii+BmZKJuIcBKIpZIFtdSrUflsNK+lhB+F8HBSn1iREBEeJo8pUEr7pNxBvtseonriwJ0KSb3XtLOZ8zMb2E/mPpjK/G06bsg26/YH3j7rdSwD3sDuPT7ke0rtXL1KcNBHRhNvzGG4fGUaxyaHgftsfLzASMTg6tISRI4j78EO+dbmZ/mAb8QcbMjdvwsuVD/tUyphQeYtB5G3Lr8+WBIi4TA1CtKMQRe4YHn1B/XcYIwQjF17SalqaNC9L77kmIHL5YGQ3Uq9NVZlUFNpqMoWCrKGDMQVIIAWYN+ZGFvdIgKzJ0SpjiLQFQ7zbFEpgCvp8QaAr/AGiD7rk29G95fnHY4CLyEJpg3FlfooG/jFP4WpsSOxKiD6/QbYLOeCXD+C+7PnqYbTqEzHxPKeR7YzDE0s+TMJ4Lq+G+M0WVhbGkIJXC+LhTMuasRSVwtiQpKy3FuB5mszKKqrSNgJaAJBB0Dy6liR3vPLGGrhqr3kZvltb7ee90+lUp02gBt0E3jcPMgJUWqxJGojYai0tZZk2FhHPBYbDGgCM0zy8vwsuNxZlpAj3TzO8PpZ2lSZiwjzKVIBEi4uCIP5DD3U21Gw5OwWNqUiKtMwYjj190xyWVSki06Y0quw+pJPMk88Ma0NEBVUqOqOL3mSdVaWxaCy5qxIVSuYtVK5iK0t4lx2lQqIlQnzAmR93pI6G/ywM8El9drHQVLiFWlVoP9sFTSSzgiygSZ7RiiQd1byyq2GuXyatRSsWqFnWmHC000gkg6tLNLLBIXblMcsSSsc5bD1V9fK01EByfRREjce/b5fPEBJ2QBxKM4blNaStN3gkWB0iI6C/z5YzVsZRpOyveAfdPZg8RVGZjbcf7RPjiaZY3DgjlpUNDAjkJEAcob4uEOEs0j+lkcwtJadrHqpNVCDSsMeZ3A2mBz9Tbtzw2C65Qa3KEqVCTJM4a1oCor1NdRCwDJAEzzPUQRvjFjPh1KvL9HcR9xofrzWzC/EamHGXVvD8FWUK3hyylyuxBeVNrSCs/Xkdscw/BqxOXOI4wZ8rxPNdL/wAxRIuwz5R/SEz6hdIuHiXHJZ2G1jHK8WHXHfYTC4YuSdkIcEjXHz23lUkCNTCbDby+6YFrg2AwsoxTVFfNM9mYkDYch6KLD4DFAAaIwwDRUlsWiAXUoyNTHSg95/yH7zdvnAk4BxiyueGq5l6K1WcgimFXUFALHSIBi4kgXJ53OBMiFbnFgG6j4NL/AMSr/wCkv/vYKHdn9KZ3cB6/pS/Z6P79X/01/wDcxMruXfkp4juA9f0vutWhTUmoyICLl9Im3OYnGVtOk0moQAeMD6rfneflk9EFmuI6wBQLMZvpUxysWjy7zPbGXEYw1GRhiSZ1A/NlopUcpmrAHMqdGvUUqjIz3u8EWkwdith1aSO9sPbUr0y2m5pfxdYDsd3QFtNwLgQOSYY3JCWcY40tCAwJJEzsoF92O5t7okn64omEmtXFO26zfs7nsxXq+V3VJlgbiOgbmfX5nARFpusVM1C7KCU39quGVMwtMUiAVYkkmItaIEzgzqtOIY55EDirPZzKVqNPw6xUgEkEMSdxa49fkPhGi6lBrmyCLJvgloXsRSVCu+lS0FoGw3OKJhC45RKxFT2zqrVbyDRtoaQRHOevwxQBN5WMV3zI9FouAcabNE6aZVF94m8nkB/tiSZgrTRqvqOiLK7jnCMu6mpWUDTfWN/9R2wJtdFXo0wC51ui+ecWyNJm+yqtoPvakuegtaLScQZtCFzwY0Hful2bBokoIZWAIke8Nweqm5FjIvfEIzt4FMpkSHEaHRMaebauPCICqd/dsLARpprcMQRJgcwdscKrhP8AEIrTJkRrrzkm0a/ULvMxjcSDSAixnT2+yYtw96aShZggMqNM8zvp8yySYM9umKbkrPJrCJ3BMeYMx1B68UL31aNMNomY2Iv5RE9CPwkWXcDzESJloHeTYfG2PQeHFMtZa0D7LgmpmqZn7mSnlSkGy1Or98EpUI5lSVJ9JFuxxyvhtcZ8smHTreDqByt9Buuj8SofJmAuI9NPqlTOJx3ZXEhWZWqBJ1aW2UmYE7mQDflfrgXGeiotKtev4Y1EJqPuabzcHUYJUAECABcjoDhZ+YwCe/dW1spS07mb8zz6354MObMA6J+UgTFkNVqYhKNrV6ll2YagAF/eYwPgT7x7CcBOyIuAsvDJOSwUSViYO8yV0jdpAJAF4xWYK84sSjODcKqVSWQIxUn7NzBaImxBHMb88Y6+NZTqCkQZImR/f02WtmFdVpl4MbIaqrCoWeqBAKgu3nQ7QEWSCD+6NMGQRIOHMe1zQW6HvvdZy3L8hbcaj9ods8VdGV3qFDM1BvyK7k6SJBvedhg8qvJIIIieCsr0KIJIreU3VVUs4BuAZhQRsfNywQeY0SxnOyh4tD92se8oPpBj5nEzO5Isj+S+9HGemZWok7IXM5NXXTJQTPkMT62viVcLTqsyGw5WTWVntdm16q6hTCqFEwogTvbvh7GBjQ0aBA5xcSSpE4NVKpzGXRxDqrDoQDiiAUDmNdqFXksjTpArTUKCZgYgEKMptZoiIxaYuRiK13EVQvYpWvA4iIKuvQpv76K38wBxWUKnU2O1aFOiAghFVR0AA/DEgBGxobZohJ/a7jK5egS8MahCKkxM+8fRVlj6d8U4SIQYi9Mg7r57RziMy06WuoWNtkB9SdVgBOw2wurUFNpe+wHn+FzadF9RwaNUz4hkKKR41TXUVToo0QZue5J3O7EAXNr45bsfUP8AEgH1v1sPIAnqupTwDG/yk+3t95hJS4puShkA2nn+uvxxvfSOIoZKtieGx728isbang1s1O4H07/KajjB0wGCg2JJuBztF7dPpjiOwOKbLMszuND+OcrrtxmGcMxdHI699EpDi52uTj1LGkNDV5p7g5xITLKZ0tRZVKr5hr1XDSAFMEGPdg/A88ZmYSnTql0akkff6/bZMrYmo5oaTaI9OxxQOcSwMAEWMRB30sItyIt0740zeEliFpiWVRuSB8zGLJgIzpKspoutBOqWUG0C5A53+mFVnFtNztIB+iZRGao0Ebj6q3I54uwSrLo8KR0JMBh0IOPLWoy9liJIPv6ceK9W5viDK7dJAx+IP4HHqgZErzZbBhNs1pqKtZncFvK1tQVhEiS0hT7wAmASLxiMJHygLMAWnKuZ9dNJAfeYgkjYhF0ow7FWHyOIz+RKjTJXV4lUpLTZiwbxG0swMoFVRsbshLAFei2uBjDjcMKt2aj31tP097ErdgqoY8j/AK79Tv7X/QUPavOUqzU6qBVqMD4iqwYSI0mR1v36xEYDBeIC9rgQLRPEzMe07Te8ytOIyw0gyb/rv8JFjesy6MRUvYii/RWFU05Qw8IVHFqlzEVjRcxFa7iK144ihXDiK13EVBexSML2IoNVzERL2IiC+Zf2pf8AaaX/AJdv+oMVus+I1CRezn9+n8rf5Djm/GP/AE3eX/8AQV/D/wD2B5/Qrw/7Mf8AzDfjjBgP/aH/ANVsxv8AwHquVtx649EFw13ngwlldzGwwTdUOyI4XtV/4R/6lPFP1HX7FA7ZWt/dH0P/AFKeBd/LvgVY/kgcp/fJ/Ov+YYp+hTT/AAKjT95P5l/EYqt/B3Q/RMo/zHUK7L/36/8AFH+fHkHf8J/+v2Xrd/NK6vvN/MfxOPWUf+NvQfReaq/zPUo7I/8AZ6/89L/+mD/7jz+yzP8A5jz+yt417tH/AIC/i2Lp79UNPU9UP7Q/c/mqfimFN/CbQ38knwa0LxxFFIYipeOIqX//2Q=="/>
          <p:cNvSpPr>
            <a:spLocks noChangeAspect="1" noChangeArrowheads="1"/>
          </p:cNvSpPr>
          <p:nvPr/>
        </p:nvSpPr>
        <p:spPr bwMode="auto">
          <a:xfrm>
            <a:off x="14691847" y="12665969"/>
            <a:ext cx="106256" cy="10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hQVFhUWGBwZGBgXGBsfHBocHhgYGhkcHxgdHCggHB4lHRwaITEhKCkrLy4uHCAzODMsNygtLisBCgoKDg0OGxAQGywkICQvLC4tLCwvLCwwNDIsLCwsLDQsLC8sLCwvLywsLCwsLCwsLCwsLCwsLCwsLCwsLCwsLP/AABEIAMkA+wMBEQACEQEDEQH/xAAcAAACAwEBAQEAAAAAAAAAAAAEBQIDBgEABwj/xABIEAACAQIEBAMFBQUGAwYHAAABAhEDIQAEEjEFQVFhEyJxBjKBkaEjQrHB8BRSYnLRBzOCsuHxc5KzNENTdJPTFRYkY6LCw//EABoBAAIDAQEAAAAAAAAAAAAAAAIDAAEEBQb/xAA4EQABAwIEBAQGAgEEAgMBAAABAAIRAyEEEjFBUWFx8BOBkaEFIrHB0eEy8RQGIzNCFTRScoKy/9oADAMBAAIRAxEAPwACizIgdW1AQSjCVEkiQNW4a0wLzfBZWybQTvv5+S4bnZvlPkrs1mTolQQH8rFmljHLYCNr7+nNFDE06ryxv/X0vw76J1TBvpNDnxfT9qrL1BI6cxjYszgtBTcaSZs1hFtI6TeD2vueuEuYHjKR63lLaS0yDBSzOUIIYGQ0772iZxYAbYCITM5cb6pdmaXQxzEcjgnNBEFGx0GQhsrn6hqQxmbWAG3oBfvhAZTw1JxYLaxJ189Fpc12JqAON9JT4KDKm+47RB+JPe2G0XmpTa8iJEx1WKo3wqjmgzB+iJbMtUUaj5lUKbXtzPrM4taM2a6M4dW5fjikYKZpG/OI54Om0TKF7jEKspqqUxyBLH4C31IwVUw0992R4Zuao317803QYxgSusbKDti4UWe4q2io/cK3S+x+i/XGmj/Erl4oRVPOChKNef1v+jgXNB1SWusmOWqnvESD3/r3xWhhWBuuZapD1BpPI2jYjpubg9cC5s6LTQrBpIcjMufENjpXrsT6Aiw5denXFBvFMfiCbM04ouhQVZ077gsJIHSTcj44jSCIaVldIMkKOarrHmEhb7C0X53wc3hACIkpTk6e56medtoEm5gW35YhFkMyVM0ZmfwtgWVA8aeqj2lhmfRC1qXmmTz+kf1xeVxfM2jTn1Vh4yRF+KBZAW820H49L8sLqtqX8Mx1uPTX0TabmRDh9j66IJqY1eYwOcfl6/L0wyo6q0HI0HSL87+gQsbTJGY8f16q/LsNpnuPhgmOeYtHXX6+aGoxt7z0TGlVgfTflztz6fPBuY/O0tAjfjoYjzQseMhDieXnEz5KNbMN/wB0SGZdJI5Kec9Rcj0wTmNA+UR056qg8/yJXszThVVdhYAHlYARhVeo2kzM42CCjTdVeGtS6rW8pWIO9xf0vsPTe2MlMNqvFembXsLAnnxjbgtlTPSaaThfjrA5cEoJnGwNAEBIJm5UstmwF0kExqiCALiBNjsZI9TinNzAjihghwcOXsqK9UtExAEADYYXQw7KIIbvqd0+rWfVMuTmnUpmWXTEm3h0xpEAiREnnsTtzwYnT7lYSHCxRHilY2DCZ0gAEWI2EGb/AAwwQeioCV7NksARAg7djv8AIyfjjn4s1WVqeWSDr1ka+Wk6LoYRlF1KoHxOoJ6beaAzKDQDzmPoT/T54rD4p9TEOpx8on1Bj3+yKrhW06Dam5j3E+ySVl8046HJZ5tZaDKOGQRO4B3gD6jt8sJfVygtsXXIE3ISxQkgmQ3QmESsrDQZvqB59piJ6YlGp4lMP4q3jwarqfD8K2jWkTABBI9Y3/XbBpkjVMMrnr3+OLDiLq9U3poWCugFjtNyp3+Mx8uWKdLxBTGP8MhwUqlciRocQCTIgf8AN7v1wrKRqtf+WzbXh3ZU1hUNipC8yCvUdbxE4MNSKmJLrAdUirCdTraTIjpEfPc/HD2thixyCZQtIQ3LCyJVhNaLEGI/H8sC2o17Q5hBBRuYWuhygxh1mwgq0kLaxFzEwfxgTgraBVvKN/alm0W25f7emKhHKmucwOXL/EKjc3KHzUsBsVZgDG+0if1e+LsChgwjaVLSsQfj9MBnJJdHfkhcIAEqNYwIxbJlLcRCX1lM3Pz79MAfFptAALyTrYefQcpT2+HUcT/EcLlLazQTt9caUJACFdOZ5zHrY/n9cLbVY9zmDVuvnojLHNAcd9FCk+khtz0+nywupRL2eE0lokX3jW3AzujbUDXZyJtp+eKPoEkSJF5t23xrLS6IcR6X6/pZmuDZBE97KSeet1FMam7s0gD4LqPxGCeAXdEpzjkjio8RIYjWAY2kC3XlHx/3PNq4ahLfEkkkxJJ1vFzotmGxVcNcWRAAm3ltv7IFVBLFpgdOcm249T8ManTGVtvslNdcEqlsqWM0/E08vslbax8xa98Jp0sjcpdJ6lFUxJc4mAO+iG1KysqItlLFlVoBHmPmaWjSCLxc7bYeRFylXBuVRl6oCNtJ1CIuQVhfkZJ9B2xixNKrUrMy/wARB9D9xYdSuhRfTZTdOpt6j83Pkr+EVDq0xOqJETtN4g3H9cHjRVAD6Won3790ugKJkVrDjp3+uMJrRom3ivqO0LELPpYegEHrjVP/AMVzM3BRBIOkjzAxH0wwG0orESg85QPKDJi3InYfHrthZc1t9N0xpLoHoqMxwtpA+BJ/Ie8R8MZsPiXVpcWkDb9rXXYyjADsx3hTy9HQVCFrkqdW4MTMDkRNr+6b4mIFMDxni7biOW3r9eqqg+o4+E02d90xyVXURaepPIdhywL69UhhY2c3Ux9LIBhaDC/O+MvTuVeaIB+8F/h+mNhAWZlQgLtKuVF0Jv1B/IYAXtqtGbeITbg/FlnSRBGwMb9BBv6YFlVjhLefsiqAsOVycLnxcdcWTAMd/ZLm90JxCvFPzGbQTtM25bTPLBCVdtVmKjFoC3/GPh+I74MkkoVd+zHl+h+r4rqrjgmWSoWE7jt9JxFWbimCUjp81/n6gbxv+eEB22/DQp5O8W9Qhzw5GAgBDvCgXMR1uIk2je5wxQtGgS/NUjT3kgzcCB25k9Di7oDbVF8Pyg1a9WoRyBEQe459umKcbKoAMq80hp0m6xET2iBzwHgtLcn/AFiOzKo1nZs3/aZlQ2FuQgT/AFwdNoaIBJSqji4yQgc0SbX/ADxTnNEBxibDb0TGNNyBMeaBqMOYkHlt+Y5xiVxULCKRh1r9goqRYHAvEhDnMCT5ZFyBt+EdPxxnLDTptGaHm03Nz19p5arS1we5xyy3WLC3l7whlEk42ggAAlZdTYI5KoCyTCgE7/PvhjTCEq3h6MiKSDNQl27E3ANpsoj+mEVK3hFsg/MY6TxQGkaubKR8om/Aawqs9UPx/X65YN7A4gkaaJVFzhIBsdUEa2lWIiAAWkDqYsegMfPGekyoMxqHcxyFv7W2sabi0MGwHmk9H2jraRant+6R+BjDPDG6A0Wyq3zVRyA9RyCR7zEgfCcQw0EgJjWNmBARWYy+iIOpTsYi/MEcjhGExba4NoI2/CbiMM6ib3B3UsjUgkEwGEE3tcEWFyJtHfsMa+fBY3iRZNxUYGFBWdySAx53v5R2+ZOEU8RRqmGuBjhp+1VTC1Kbc1RsDvu6qYlTFrjsfrjWQCEgXQ+crlgIsBcAWv1tz74VlG6ayxlTp5ot5vD1NF2JIB5EkCL3uZ74TUrU6ZyudHAbpzMNUfdoMIDiuZdSEKoolWBTXJgMq3ZjtLDbl2wOHqsrszDS4gx5ymVMO6g6Cb96aIzIPpa5jrjULBY3CQmvi2kAkc/iR25emMuKqOpUy8CYRYWkKtTw3GJ0TKjTBECMGwsN2FC81Ww18jqhczk9wflJIHPnfvi2OZJaCJGo4JgzQHEG+/FdyVZ1B1mQLBibm2x7/X6YuASmhs7xZVcQzU6QNRJlgqqzN5Y2VQSd/wAMEIBQhpOiG8M0GVaj6q3hrUekaZDQRLmmZYVCsNKe9CtEkQbTvDbNkwSoGYeG1I6rJNVR4mxPh764BvFptMgxL8UOSRcQjqOYglWVlcC6tv2IiQw7gkYiS5hCuGc+QxVplBBCGq5lZuRHp6bj8uwxVw6IstDYi5Uv2tqsqvu836D739MU6IV5ibBGBwvlEi3wAG30/D0wLGfNmVPPywqatUbdfr6dcE/KfkO4P7hKaHfyGxH6lA5itaBYch/piMY1jQ1ogBU8lzyXGSgq1Xof1F/zxWXPZ7dDaeW/4TJy/wATqL+eyBzb7Xnn6f64cqAVRNv6zfrhTQ6XBx3t02THFtsvC/VFiQdPlEG5A5A2tNxtbtjLTipGIDTmiACY/rTU6+ic+Wf7JIjci/8Aeuir0l3RALe+R6EQPifwxvM7LITATStWaLzfYQJ59P64gcY+bdY3CXGL9Enr1SSR8vWNvQ4TUoh1RtSTI7uttKoWUyyAQUt4uxFFv4vL2uRPrYzhpVsAlTy3DqZRStKpUBA84qAA2v5dJiDI35YXm5wlueZ1hA5bLBhLOFE6dpgkSCdgF73Nja2CvsnOfGgUWqsAVb7pgi1iLH5XGAZTY12ZouUx1Rz2gE22R1PKuGOh0LKwsCQQRP74AOx2JxbwHtLXixHeiS2rlIcLbq/KuwqQ4Km0gjkbTfsTvgKOHp0m/IFeIrvrC5smhohtLGAvYg8zaRbp88aAbEBYZhVZqgmuADcXAgebpzjp2J7Rhd4TGkwl9diqqVkKw5lWIIJBGoAco+cYT/j0nPzkSfP6LW3EVA3IDZLs+zNB0nSgiYMC8iTy54qhSp0CWB13X56Qn1qj64zEWFlfwurrLSb8h1t1m313wWIxBolpIkHU8OFt0qlhfFBg3G3FOeHZkgCfvbDr+umNDiMpzabrDlJcCzW0I3h5AGhDIE3N79J2OMXw8UvDLaRJEzJEd6LT8UNU1GuqAAxEAzv++fVGGrYmNx87W/phrMK1lR1Vv/aPZI/y3PpNpEfxlLs7WgGQrDcSLgHnzjmeROGjiExpkorIZYs7U31KmYpPS1AwwaNQjpK6z/gxcLQw26LC8a4fXoVSuY1ahGhySQwBkMjEyIJmNwcWFmq52kGZ5qfEMpVKeNWd3OlSdepmVPswIJJJg1Uta7NEwTiSnvoudDi6PZa9s5UPhBySqKUp1CrHxQdP2nixpJYICFBMXktyiN4svVq5iBt1Hr/oLYEOlJcIV+RyM+Z57Dr3wL6gZE7q2ML5hNqbhCAAOgEDfsItzwwi6jbKo1td4gdIjGek97r7EnlAFvrdNrsDbb/U6/pQzTWFhIuCRscMqQbWzaj8+6QwkcY3S2q/rv8ATBNmL6oYE2QjX53/AFMjFyREJgAVFQCe2LdMWUbE3UGiBpJ7zy6X6frnhbC8uLXgRtHDnzHujcGAAtPVTpkQAN+eHpSN4QkzUH3rD0Exb6/HAybwk1XQQHaKWeqG0mCDNtu2MdKlWe4PrxLdI592Wx76DGluHuHRM7R3fZLgmpgoi9rmB88bHODRdIFgp5wknwtOqmIUq3lk38wJ91ySY5xa4nC4EZjqh0E7pQvA2a9OrT0HbWSrfEAEA/HFmpFiEXijcKOVlZbZGEFrHSZ8rRvY2mNiYucWSmOg23VucGpWaoArH3CpBLCe1mUCwf0F4gVbZCyQYHffBT4fmPFq+GyqvimNSki5DR72rcnTaPewrEVvApGpqG3jlv6C/kmU8PncGgx1TStw2CzsxVQihdQAkhAAAJOqSOW18c2l8WNWq1lFmaTfkJ1Owjnrpqtbvh4pUi6q6D9/uuZOqwWRMelj0sbY7Qc0uy7rlPpHLm2U83lmK6xcEEk/Ug9x9flPOPxFoxRw7xGkc508jpyNuMbW4KcOKzDPEcP6QGYqhhHmkkNeIFvMAOhN+Xpzxva1ZAIQnEKwFMKFAJkFu3vD8MZqeEy1jVLp4fRbzic1IUwIStEJBIBIG5iw6fl88ay9ocGk3OgSMpIJiwTSm3uhJPQCZ3MfGI2wlrnNaTVgAb8lKrWSPCm/rKb5OsY8wNucW+e2GU6lN0AEcY/Sy16L9XA98024blWzBOg6KamGqQCSeaoDaRzYggG0EzpYTwQ0cN/2f6Ju/szQIg+J6+LU+enVp+kYCFsAAsAEk43la+XKOra6aMjAqg8Rip8yPAMlk1BSoWSYMWDZ8RVdSyutlm54cD+Vqw9KnUzC+aLIjM0KYyqB5Yjy61YnyovmY3h4MhdUgFl2E4ebC6WCS6yRcSpJWp6VFdSDDEopJKPVjXqqK7QXYmQJYlhuMCx7XgOaZB3VVmxLH2VHCsm1MGmGOlnDNJAllkDyCQo8wJOok6V2C3NJGUNytv1WhyOQdWbXIAOkix1HnbYjvgKlQNCprHE8ExdouYAA+nOPTfBiyFrdyhqElwQYYEHlttAvb/TCnZzEGIN+YT2ZRNptbkVJHI0yVliSRB9bXtHfryxmq1KzA2SJOw+3TpCNrKTy6xgb/nr6oSvUNgSOf3d+np+eGh5Dmtc4TfQa/jmk5GlrnNaYtqdOPXkhKr2ki234W9f64N1Rgqhua8acf6VNa7IXRade+KFNWZPKMNQSqh5iSII7REbEYKQqVbU+QnuR0ty678/lhbHOdJGmwNr31PDTa3NMeA2x1771Vv7MWOheZgnovP4kYlNznNl4g8FKmRroBkcU7QBVjoOkRuIw1q573Z3JRXqyf98UGgaLSJOqqLnb598QtlGLKqlxdfFFOoNSqAAJAbUSTKNyYAgaSRPK9jzcT4tFxqMuCbjhYD0tM878Rso0qVZuV1jseN9+PC/lwR9bhWWqHWucqIDHlErpgARpIldtsZjjqoMAA/8A5cfcGD5LS3A0ov8AVv3EpDkRqULoJJmmxFyoOogkQTEkm0f3Yx13WXMdYzPPvvdBjJv+6edrTaxtMm4OFuxNJpylwlam0aj25gLL2Xos58vKLzAHSWNhhxjdJLg26vy7u7wZLE3LEzax1E37YU+rTw9KdGjQD7BE2iaz/luT3qny0GRij7WBgzqgKYVYBnaTcC/pheEqtrNFZm8xO14ugxZLP9ncRKIoZgIQkmW8zAgxpuADNrw8TvBxpeA/UTGixAOylw00QX/w8l6jKfMHKgfdIFj6XkT2I9KaVraJYJUM+9Fsv5QS8A7RGx35/A4yNbWdXzGQBO9iNrehn3Wt3hMpZRBcY6jjf2hJPF00tE77gR1m+NPgsNTxIvxWTxqhGSflRGQldLg+ZYYfCMFVY2owsdoQQfuliqWPDhsjstWaoQlMDWxCjmASYBIPIC/oDhbaVKlAAAO3EoyKlYnMSRqV9KyWVWlTSmghUAUdbcyeZO5PMk4emEyr8RUqM/lfFpskldQgMN1bdWHdWgjuMC5oe0tdoUTHljg4ahYfLgPLgKzKfPoyzs6mp4bOQq2VlF9UHUbgGceaFHEEGm0OIG2b5fln6nZeiNWiCHuIBPK9+9VdT4K7UzmKUOCzP4dQOWYXDTpqKBULDUUKzMi2w6lLCVvBDHVC22jYt5xPLuVzauJo+KXBgPM7qPAaK1DJXyQFK6iSToBLqbeUkgi/I2ExjVh2VWMLajpuYPLZZMS6m94LBAi45p4ahAIY36yfrODAeZm3BJJbIKCr1vidhP6+uGNkC6EmTZEVCKNO4libmfeN4HQAbz2+GF1aoptL3aDv3TKdI1HBjdShaecfVpdRdSVKgAeVgrLGtjIJXeNyIEYyYPGf5DjaI89dLkD2lNx2C/x2ggzP2Q1fMETeLjnvty+fyw8zUlzR8wkAn32kCfUXCzgBkBxkG5A7gn+kIzan0qbGTFgSB2/Pbvg6TXFg8WJ5fbhKp5bmJZMc0XlKO4qLEQQGWdueqYJvEcu++B8b5ywtIGs7d96qzSLqYc1wM7b996ITiaqrlwGvAOkWET5iN+2HAiJGiXlIsVXl5qH7MEjm2wHoeZ+mLQn5RKb0MqtNSTOpveaxY368h6THLGatTqOp5KJDecaDkFVPEND81UZuXPmg83xATtIHL6gdxh1Zr3UsjHQdJ1P9qYXIKmd7ZHBDPmlYEBSp1CZMgQDYWHX6YyYXB1aVTM+pmAEcNTN7ngt+IxLKjIDIMz7KRqmnTBFpZp22ASPxONxAc5YIBKFY6zIpiGYSzUKcAc76TO+56YAgD+yg8/cpPXzr6m0uwGokAMQAJMAAGAMT/HpHVo9AtTatQCMx9SrKWUNQhVMTvMxABJJjoBOGOtdBmyqzM5KrSQkVVKAgQpbn0BURzJjvhL6NNz8zmCeMBOZiXj5ASEJknuVt5oidtQ90x8SP8XbDUDxaUZUzuh/EXSKl1KkarTKsTtqHukHpJmTjPiMMyu3I/TW1uwjw1Z9Iy1X8NzFQyRLkkkkrq8x3O25+vwwwmjSaA4hoA4xYJT6T6riQCTykoqAW1PJ5Nc6omQbXkH6FuuHWc0FunJLpnISxwjqhkyhSrUak50ODIAgAmAI8onSJAgmOtowELQ+s3LG6Pz1BRTQrpgqogRIIWGmL7/q+OfgXV/8AIq06sxJIJmIJtHlsOHFOxPhGjTeyJ348581lM1S0k46g4LLqjOFZCvmWC0ULBbFjZF9X2+Ak9sUrFPcrfcE9mVyxFarV1FFYmwCLIALSb2UMJJAhjYYEtGbNumBxDcg3Wgy2ZSooam6upuGUgg8txgkMK3EVL2IooUqSqIUACSYHUmSfUkk4misknVDZcfb1YiClMkD96agJPcqEHooxFZ0CTZB18NjYKz1DTiLoajFCOxUjCyC6Qo4hvVAcRz4QG8AwPUyABt1OCDRGVAJJkK3hOUZz4rbD3R15T6YFxyjK1QXMnREZimKmh0YEqwYEyVJUkEE8vvCRsesRjLicO2q3ITGayfhq76L88TH37CV+GtIaVCiNlEwB2kyeXyFhAhuHoCk25knUpeKxLq7tIA0CFAd30qJJ3JFh3P8ATDS60i6REWdZNMtppLaSSbkgBie4HLkPTAUXmo2SIPAqVacOgGRxCqr5mUImWueW2x798ZxSccS45YbFzxJ4dO+ezxQ2g1pMmbco49UPlcoavvWXmOfx6A9OeNDX02/7bTcDTdZ6pcP9xw1OuyZK6qBbSBIAgiTGw/H4YwnGGrWZTpmL/MDExy4zpbdNdhCyk99T5rfKRJE8+Ec7JbnuJCN79OWOiGva+2iysp03MuLpT+0EHV0vB2M2PPBVG525ZjmNfJG1waRur+Hgm4AljIHKN+u2LaA1uuiGoRM6K14YimKrAlh/djaYHvmCNhMTMYB2kwgJgaeqjR4GGoivmXcayAifeM92nlflAuSMczFfEH05FEC3Gb8YiNNJvJsBpPVw+Ba4fOSOlo4T3bdCf/DEFnq6W5gITHxneNxyNsdVrnESB7rkl97XV3DKyB6hkLqsgbaC0kE7CwAva5vgWhwa0OuRqecJtUgukC1/0heM1mrVgoMqshJ+bEnvHyAGKc4U2F7vNHh2SQBqUBm8vobSJJA83Yyem1oPacJwlZ1anncIk26LXiKbaT8oM8eqoGNKQmHC6rXVJPYAH4wQR8cJr4ajWH+4O+qtuIqUbtMJ1kaf2ZquZJbSPhGo27EAD/TGGriX0a7MJhxtJ6SbexJP3TWUGVqb8RWPfegVgOO08SFx2qlhH9MDsmg7JnwngK5lhVZAlEbC+pyN4M2QH7255QBLLjitFNpaLobO8drVswMlkNNFFYpqAA9ydcWIVRpbYSeonFqy8l2UeZSHiprfbr+11KtKkAHZmcI7zamq62mSN9vKxNgJip0wbwN7D9KnhWeqZOvSrVKeuaMopMHw3ZoKnkfKxAO+qTcyIgzlkZ9/aF9cymZWoiVEMq6hlPZgCPocWnGyGr5ypTkvRLINzRJcgdTTKhj6LqPbEVgA7odfaGg9qFRK1TYU0Yap/iG9MDmWAj1gGpV5CNbKXFMnVdClIpTDXqFbM/7yho8k2Gu5iw0nzCKgRusrU4lYqAFgkEE3BBIKxyg2xcE6FDF7j6qnM5ZjTFQmwcQImSZVTG3vFR88CYmyumZ6Kw8TerVqUXIARR7kLqsD1YgCRzHoRhZY0mSE3RoIXOHZ7TTIExaCTI91QYNgbgmRaScMCRW1VTaqh0pcm88h69+g54DP82VAW5W5ymqVtKgbwN9yeZOBe4UWiBbSw08ht0VU2OrEkm/M6+ZS7NZqWgXP+mHA2lXGXVWZbKkkFogiQPXafhfCBUZXz02k2MEi1+RRVCaIbUcBe4m6PzlUWO0T7ogX9PTCqXw2hSc17ZkamSSevcJR+JVqjX03QQ6w5X274JRm8+QDBMG29tumNVSlTe4FzQSNDw6IaGdshpIB15pZQzhUltOpT5W5AzymMKxNAVgG5oIMj+lto1DTm0giCo5Gi1VwN+oHzj88HXqso0y92gSqVEvcGN1KPz1bwQzTddo68o+OLpVm1qQeBY8VVSiWVCx2ysyTITTcLd2U2kkNrGtYFtKie8FTO+BdOUg98FndN1zjOdqVHFSQ6qYEAhVAM6ImTqi7W1AQI8wOLDYHK4OqagWj6+Ww21M2jpYjHCo0sZInjr3x7kQ8Ty/3kq6ucERPPpjpQ/aFzcjtl05IqwR+cXHO+4wmhiWV2ZmehWrEUX0XQ79LvFOGadOklixIAgTbTzBIMzvhoOYGUlj90Zw/J+GGVYLW8QkWi4ZdvdHUbmO2AJ3Pkgc6dfJCUeBA1CRUVaYIK61JNz5VYbQbyQTttjPi8S6hSz5c3GDHp+LdVsww8dwpkwTN+yhs9nPCrVKdRnqL91dZXTzEC4I0kGY5iMXQrtqNa9mhHn597FNOBdkiIcDB4ERqD3qFerlyNKhQovEwAJuxJN7xPoMax8qwEQLqng3Fg7NTYsXDGxAlRBMGNtv1GBpVS45XeS1YzBhjBUZEACb7zt1F+S0FGjrZKQJmp5THIXZm9QkwbX04srFSbmdPBa/9sooy0fEpo8DRT1KGgWEJMx/TBLXBN1gvbLglMZukmXla1dizCRpWSZqRuCTrYwY8rc8Uge2SCLHjyWZXJP4b1EHiZenUALfcJsFJp6tmXSD2YCcRKyubcGQDp9V9F4cMtxOktSrSHiUzpYAsNJ3gMpGpDMie/MHETgQ4TstE+VQ0zSKjQV0aRYaYiBG1sWikzKGPBaJEMhaLAu7sR6MzEj4HFK85VK5KtSP2Dh0O9OuzSP5a4DPG9mDdiBbEVyDqmVLVA1Rq56Zj0E7+tp6DbFoV874plqoq1PHUgM7VIWLKxhYYbkCAe/rixpYwVoaQBZTauTKayKcAEmTsAYgLfttETOEiqP8AsI6x08v2ELsMWxlvtZV+AGgapY2CVCxnnJ1HSOwucSk8PE63MRwm2uvXRVVYWGLjSdNY6IijkKlSCxNNeYEaiRvbYCet8EJWJz+CPLKgMACb2jeBzHpggJSwMxQOczSAKQxLfeUj8P13nCaZrZyHgRt3J26fjbUZSyDITO/f9pblaZd7TE74ftdIe7K26fEhRvy3HpH4QPhiqdNrQcoibrDVqOqkAmYsEr4lmSovGlriBvBP4HC6GIZWBLDoYPVbDg3USA7e6TZioxNxFunLDA5rrgppYWa2V+UrOT4aWDiGHKOZ+Qwh+GpVKjapHzDQoxWqU2OpzYpiFCA6fLM7xtuZw2pRZUbleJGqRTqvY7MwwktVjmKoFMEqDCTzPMmeQ64hIA5BH/ASU1y7Kk01uDMs03O2wuq8oFzzn3cVlJukOvddzrimDTUAMf7yLxedAubAgT39MG29/RC291nKjXO2Gp4C1a8SpEK1QEsogKAN531H4bD4Y89T+H4mnVhjvkkSZgkDaBznddWrjKNWl8zfmvFpiVXxKsKqpAI0zvFpMxb8e+O20ESuO0QvUswtSmVep4brzkjVAgNqH3gLRz5bmObi3YunVaaTczN+Pny5jTfS+/DU8M5jvEs7bh5d/pHW4pVI0u83BvGq0wJ3O5sZ3OOi6m1wIIss7AGEObYph7N+zw4hXfxajKKSqxKxJZtSoIIjSAjSI5C4xkq5aDQGNHd/quhSqPcDJ1/EfRSNJ0LZcNpreOtPaRJcIjDsNReDyjGnxAW+JyWA0SaoYdFqvaX2foZamlWigQhlRzuXD+XUx3Z9ekljcy04yYOs41YO61Ytk0Y4XhR9lk1V3c/93SVRYffa/qQKa7/vd8dAgSsFAQyePf3Xz/2houuZrCtqDNUYyRuC1mWSNQ0xF+QFotSCoCKmY6cUa/HAzZms5bxWpilRUySEPlYlwIDCmOt2doxITPFBlw6Dvr9E34rxbL0uHJlaFRKtRwNZpnUoOoPUJIsJPlA3v0GIiqEMb7BG/wBl2XYLXqH3WKIPVQxP+dcWgoiGLc4iavYii9iKL2IolHEcmtctQrRt4lJ1EMsHSd5uJHZg0RY4iNpy3CxedolGqLUgNTJBUCx8sgrJmCII9YNwcZ2NLCRfqfbvZPquDwCSI/8Aj9UTw+gqaGfzMdt4SRPlHMkwOuKe54qtaBYzJ6aLL8ppOJMREDrqi8zxJVm1x+tvywNbDmo9r2ugtUw1fKxzCJBSjMZrUJm8wRPr/T64Zncappltose/ZM8NjaYe03m4QtJSxA+En8yBhzG5RBKB78xmE9oKiU4WSebbXvb/AEwUA6rnVHF5Q+ZrDw2JbaAB/X5AfHtjPVruZWZSa2c0yeEd9ytWHwrTTc8mIiB1Sk5loBKllB8pYHSOUD5devwTUw9OpUIa+CR8wESev00XQp1X02DM2Y0JmFWr1HcAAaugFu554fRoMoiGd9+qzV6xq3ctDToCmvV2EEx3sB2kjFtYylLtJ9Eh1SpVhusaJBx2uGIQSALvffou23M/DDTwRUxAlXPRMKq0xUpgASouWNydS3UyYAPIC2FA8TBQTuTBRlJmXzaleB5dZBZSOjAw0chPTyjEAm3ffcpZgoWgQXGxsxuJuFJFjvfDosrcbK5alc3VqsctOoD4AWxeWmNYQWVWQyHiXJtMQNyYmO3O5+sHC3OhPc6E0zKrpKysrYBb26GLW7md5xTeSAJJm6cHDEYKvy1WpTELoOvZC0MeVuXIQDc3icYMXg6dcy6RG62YbGuoiALd96Jv/ZfUjMZkGBqpoY2jQ9SbcgPEHpgcW2GNGsJ9F0yVL2gCDimXqoVZKr0G1KQQW8TwjcWsFTF0p8BzTso4RVaeqP8AbP2joOK2UVia1M0mYRaPFpTfr5h9cLw1Nwc1+11df/jKs9hWlKx/+6F+ApUyPqxx0zqsDBDQmntJww5nLvRBALaSCwkAq6t8JiJ5TiK9iFjqfsE3jqjahR8IE1EZZNQKARDAm7SdogbjFXQeEyZj696KQ/s8JYgZoaVaD9jfZW38SJgi8Yu6HwGc+/JbbhXD0y9JKVOdKjc7kkySe5MnETUXiKL2IovYii9iKJVmFC5ukwsalJ1ck2KoylBHJtVQ3EAgkGTpxSMfxSn2oy//ANTTgLNSk4ad/s3WOR/8VuXTAuVtDiLQlP7G9ESo8VALoTt3U7kfw4z16ZrMyZi3pr0Rsp+Gc0Bx5pKmYk6g6q2oaQQbyRBFo3O3+2NBDcuWLaIA2DzU6efNXU/2cgA+SbgtAaI5mLW5Wxmo4WnSZ4bScvA3TK7nvdnP8uIEKylU07A/8p/pjVUayo0tdcFZ2l7XBzdQrHqkr5RHYTPy3H+2E0TTYfBbNhr+0VWk5/8AvOi/eiF87g3B07D8wPx+GCrYhtEgOBvvt5q6OHLwcp0Q6O7QgvtAESY2vuYxHU6NNxqkAHir8Sq9vhiSOC02Sy/hoCTJ5k/rbBzJyk3WK5+bZAZvNGmkySdhJ3va/T6wOeAp0AymGuMwfvI9P6jRPqVfFqZ2jL09/VJsplzVeJ7sx5CbnAYiuKNMvPkm0KJqvDQtPlcpSS68gZYG8Re/L4RjztTH13uEOuTYDTvquyMDQa35m23J7+iB/aWIghTY3IuCRBMiJMdZx6prN9F5hwANigWoVbNTUkzI0xNug3PywZLRYqwQdUqzGYr6jqFaechp+t8VLdoTwxkbJlQqkbEiRBg784PXFGNShiSm37OaZUNzAPwO367Yz4bEiuC5ogD33TcRhzRIBNyuvRXVD3HrHTn6T8YnExZrCnNHX1tvHfuphhSNSKun35obiFBAxpqyuAPIx5agZRoi197RM7E4HDVX1aeZwgzwiY3gq8TTbSqQw2149/iFTw7MaMyis0NUD0KrrsBVXQomfMUfQS/PTzjUbqtlkja/omYUweR777CEy3CM5laJfOhjUFdhTZ3LEvCOHmTKnwjvvimPbUcQDqO/qtFe0OGxWp9oPZakXrcTSox8dKJ8OwAmpQOoOeoUWI3m/IYxXewZQJIn7ppaHjKTYph7DrCVh5hNQN5u9NF//Q414PEGvTzEReFlxFEUXBo4LTY1rOguMcRXL0mqMC0QAo3ZmIVV7SSL8t8C5wa0uKdQoPr1BTZqUr9m+JVHrV6VdQlWVqBQCPLoRCBNyVKgkwPfWwwqjW8SbQQtvxLAf4hbDszSLHnv6LQ4euYhqGeVqlSls9PSSJHussq0chOoX/dPbEVkWlE4ipexFF7EUS7jdKpUUUUECqStR/3E0kkgSPMbKOk6r6YxSJsC6VZyrrzreIrIEXw6OoECpqh6jK3un3VAUGRoYkXwD0+kAGovwB0wuU1L+OBVpSx3ZY7wdRA7wpxY1Qu0STOVlZNFNRNVGAIKgqSCVBG8lj88GUhgMrQ1cgJn5DkPQdcZ/Dbt5fpa85QGby6Gzid4kTHwg4UwVHNhpgg3JEz0s0HrHkqqOptd84mdBP8AfpKDq8LotcAATEgkeo6E/q+GtrPNTKPofrp5a8kDqVIMzHyv9tUHkMki1HNyFIA1einlHX8MPczxGw4SsD6hY75D5pnUcFSWJHmEETJi8bi1x62xlrYFlSqHkmwiAYH0R0MbUpNLGgGTJlJ+I5TWykuQI8oKG889/wBfHGwuJ291nY6NlSqGizLKnkd46xeDI/GcIrYdmIZD1ooYh9M5mI7wKjAAxFiFBUbiQSoMzHW+BoYLD0TmaL8TJVV8fVqDKTbkqq1B1X3Hvb3THTfG8PbxWKQSpZjKtrEaCEgL50uFO8apuZPxxTXAtvvyKsOVK5Koth+0QNtKmPoYwJLeSZnB4KmlkmcErETF2AvvuYH1wLoPylMD8pBGqPoowceKd9JksGtMbgkRYj4YGmxjGZWCAFVWq6oS5xkp7TIk6QhJkeQiQP8ACZ+UYVWo06zMtSY4Ge/VBTrPpHMwwe+ISHilDSVOnSTMi++o9SYtGHs4AyoHTMpVxKiQIWmjkxr1GIkeRQQymSJNjeR0xDqm03c1uXzH7dw2qPerUSQY3Z6RkEf8RB/+ZHLHNA8GsDt+V0gfEp9Qg/Z3PCtw/MZdjJpIzr/FT98R6MCLbAp1wWJY5lTO3f6qqDg9uV3QpZ7J8Yp5d6usn7RaelQLkq5UwOpFQGP4cby4N/ks1Kk54IYNL/36L6KcGloDjmRNaiyoQHBV0J21owdZ/hJEHsTgXtzNIT8NWNGq2oNuz7LGcS4iz5g1k1Uqqm4MEowUK6GDDL+Igjkcchz30qpO697Sw2HxuCawmRsRqPweKJ4l7UPVpCloZKjEanpsQoUSTDSGUkqBF7NvjU/GB1MxYri0P9PvpYtoqQ5mp9LSOvVKqbstTxQ7CrJPiW1GYkG0MIAEEEeUdBjGMRUDswK9C74ThXUBQLbCY4iTOqc0/arMLpDLSfUyKp0sp8zhBsSGueQGNlLGFzg0jVedx3+nqdGm6qypZo0Iv6/pbCkj/fYHsqwPqSSfl6Y3ry9lbiKlxGBAIMg3BGIoq83llqIUcSp+Y5gg8iDBB5EA4isEgyEu4eWKDWZYFkY9SjMhMcp0zHfGc2K2gyJV70AwggH1E4FRep0ALAAegjEUUKqYtRCVaUjl8ROAdmI+UwfVQRPzCUDmASdOhYGxJHSPdjl+WCaAJvr1PfQJb5JHyggIStw8MxMlDAEp96BHmXTA+GGNc4Kn0GPSTNcQT3INTQT550qSTfywSYgCZE4IZplYn0srrFRHEmNwqKZJkAkgnmCzGDtt0xMiDIF3KZNn2Vj6An8MMkDVC98JnUptOo0WkRGkkbAAWM9MDIAiUgEaShaulWDVFcMBIB0kbHSAAqgCb274ISRAPfuiEnRKqjYYSnNCojAyUxOeGsNFQETGlwJ6Eqf8wws/yCU7UIxgHpTEFSSB/DIBibxqI+TYgs5VuqqQuLgeuKr1fCYXxMcE2jT8V4ZMSilphiUe4IMG50WkEdBIM/DHJxeLqg0q1GcpNxGtwIPONI6roYfC0x4lOpGYaH7/AJ9EvWgrE1TqUz5gp9472mYgwTuPSRjsFp/iFywT/Fe4fWfI1qdSi2tXJWpTaxKgFgJFtQ5G0EkRBOMmKjJ83kV1/hVF+Kqmk2xgn0QtSiod6mXFSlLNol2BCMbghWiI2XoFnGJ1dxMEyF6/DfCKf+OM9MCp1PHkeC9wHgFWpWRaEtWHmUwCEKkEOXIkDYHrqKgXgupVqj3HL6nvdZsV8NwuHpDxSRr8rYuYidpjid/RfS8tmjq8KqFSsAZUGVaDDNTaBrUG3VTZgDjpAyvH1KZYUB7S8Y8BNNOPGceX+EbFyO3Icz2BIVXrCk2d9lt+GfD342tlFmjU97nZYrL8LqNl2zCSKVPzDm1Yapqt1Kxqad3a+3vY24Zz2l7tTovR1vjFLD16eHo/waYce/c7qKsCJBkG4I5jGBeoBBuFreAey5latfTpjUEF55jUdo7Xxpp0d3LjYz4kINOlM6T+Fdn66ZvOUkpw1PKzUqMNtZjw6YPYjXb90dRjZRaHvzbBee+I1TQoGkf5PiRwA48yfYc09xsXnUsqZutUYrlwqgAhnrJUENMDSp064gk3AMrB3xSOANUBmOO0ss1PLy76AA7AA+ayqrGQAzFtROyxeARgDVY1waTdaqeBr1aTq7W/KN++CZ5zPtTUAhTWcxSpA7+p/dG7NEAdbSZMLK1mYwFbkst4dNVJ1EDzNHvMSSzRyliT8cKhbQIVpB6Yl1FEocVBUhUVqZwJaqhCmJ0yJiYm8dYxUBL8RmbLN0s4jnaVG9VgvMC5J9FFz8BgGUGNcXNaASmvqmIcbBAZ4+ICNbKreW1ucD0vv2kY4RxT21fG9uXD097ro+CDT8P359+yzCUIJBEQYjuLY9O0hwDhoV5xwIMHVGUqBiYMdYt88EEpzkzafDS5MSsfUfj9MMaAHFZibruYy/MgKJsWhQRy3i4+vwvTXjjPuqBS3P1F0oAysV1A6dURqLC5A6nbEGpKcxpS4mcRP0XsRRGZfNIDrRW8pAIZgQwZW1D3QRIBF+uFEE2KotOhTChmkV51lxsAFM6doMwBbpOLuREJZBjRTygDEbXcLDcwdo72PyxbnQhcoAyIO+GDkodVEVmUHSY7bj4qbHAloKuAgaLvmK6KFTWCACLamqNpUHcATMkDpjDixOVg3Xqv9OtNIVcQT8rQLWubwJ71C0D+zdZNXjVMtSFNdTsauqB5rqijU0lWhTpJg4zjBum5su674/TDflYSfID7rY8LyaUKLJRlaLqTXztSFsB9xTFtJOlvcWZ85mdrGNYIC8/iMRUxNTO8ye7BYP2i44lerTSkrGnlwFogkq3LVUZxDKxEEneNP3mIxmOIioHf9R797eq61P4Zmw7qR/5HRzywQfpr1A1Q2SyVXM/aNFZNQFTxHKGtAFgwVoSI5eYWmLnTh8JUrHxX+QWHH/EaODp/4eF//Thud/3w0C1db2kakPNk64UWlWoFBbqao0r3IAxsNJ42XnAGnQ/VY72gSKkZWlUy7WdlZqbU4abimCY2PusFmbY5+LZSY6KgueC9N8GqfEH0z4DwWgxB7lLSM0RDVEVeeg6T8yHA+WMgNAbErsup/E6mrmN5jVEcHzz5V28DMUkVoJonVUDPsXJapr1GwOnTMC1sPGKdoxi5lT4JRguxFcSd7fm601H2xrsoPhUTImdTj5pBM9tWLONgwWpVP/TPiND21RBvp+0JnOOZmqIaqEXmKK6ZHQuWZh6qVwl+NedBC6OH/wBNYemQahLuWg/PuoV/ZiouTZyoFPQZBPmht2IjnM3vhJa8nxCug2th2t/xWaQRy04ra+zXDKNOjTalSp0zUpoW0qATKgwTvadsdiF4YJwFGJCKyixGIpKqY4iGUDxGmChltIFyZgQLmTyGBIS6jS5pAMLEOn2upX1PIM+6QCGClVjzjyt6hSI54Uys13y97fkeq59Wk+mLi3Hu+37S3O5MENVMqzG+qTrPOCTI9Nh1FhhwEGAgDyTBurMvxRlEaATyJJ366fr645dT4Ox7yS45eFvSe7LrN+Jva2Monj+lbw/JlyWbYXPU84Hc3+uOrZoAC49SpvuUyptpOv3VUWAtzML8SD8JODyg2WZxmyCbNsswxGoyYt157jc4YWNOoVgApXXrySSZxNE9o4KmlTZyY2G5OwHUnl+fLAEplmoihl1O0uR3CL2uTqb08pxL7290BcUZls5VCjRRQryPhTz6wZxTmMm590BaJufdDPTbw9WlACdRKgKfKWX3QQIknYT8MBaU0EZoUxlQKauDP7wt8I9Db1xkpYwnEOouEcP39R6LbVwsUBVaZ49+yMyjgA3IMgggTsGHXvvjaRK55uiqSK1Wx95iAT7q7mYi9sc2thHPeHvdYEQP3P0+t10cPig2l4bWwYue+x0VDUVDFWNgYJH6O2OoCS2Qua8QYCDz1PwC1amWHhBdRDKTZyyMsbEFpvuD2vhq0CXZ2m5M+w/C73wj4s2j/sVmyxwgxrv+Vq8l7Y5hj4i5Oi9XTBqhlmN7oHJ+o+GHiniCP4T5hanHAZv+Ygc2GUtzOazWeqaKxK00gkLpFNegRVYy/QsSVBnmAap4StVfFWzeA3TqvxHB4SlOFl1Q6OcNOYH0t57IGvwBvFKwq03aAbnWClQhSAwYaYWb+aTvJl3/AI+axc6I2H6WX/zZGEFJgOYzncTc32POfLTmn9OolBAKjjUYLdzpVfKoFlsALQMdKQwfMVwg1zz8oSr2h9pv2emahR1SdM6NTSRMbhU9STPTGIfEqD3ZGOBPK/odPcrYPh9RozPHf1Xzmp7XmoypSy2oCdIaXYdCqKAigG+nSVwJqZrAJ4pht19j9lshlKqeItCmGgSj0Qr05kwVMx2IsY54x0cO6k9znHXaIj3Ka94cAANFpadBV91QPQAfhjRCUvn/ALV8IfL1WqqjNl6hLFlE+E5MvqUX0Ey2rkSQYEYw4nDFxzNXo/hPxVtJoo1rAaH7H8qjgWbycipUq69NwigEE8pbVBHa2MbWhp+aekLtV6tSo3LRLYO+ZMM/xh+Jn9myqkUSftqvJVnzDUPLq6KCTMEwBjYxjqpBIhv1XCrVKWEaQ1wdUNraNnW/FbpKQAAFgBAGNy4C74eIrhc8HEVwhc/mqdFdVRo6Abn0GFVa1Ol/MwrDSdF8/wAzxN83m6a1VZKAaVpHnAkM8EhiSLASB33wivUD6BdTOsD1IB6GPRZ85FUBwgCTHQEjqo8XpDMVWcOQCRA0SYVYQe8Ni1Q/4+2JhsK+m4vd/XH7eiz4jFh7Q0D3/XVC53IwJ1O5sDqF4i0eY2t9RjYDFlja7ZD0MvfE1RFybU6q6QpU26NEnrse3ywQYZWVxuo5usCBvAuZ3J9fSB88Na2NUA1QFLOBG1EAxtI1AHkSJE4y42i+rTysMX6Ty0P7XQwT2UqkvE/bmmJ9qdQIalRg7+VvwIvjiHAYifla0cDb6z9l2Ri6G7iUk8RQSYISoT5RyWSAY6gzH8pGxx3aTXtYA4yQBJ4ndcWqQ95LRA2U9aUwRK1Cek6RBseRY72sPXbDZJvp9UqCeSGqZtyZLHEsNEYYEbls0vh6SWFnUiAZBki82IJ/DAPZBshIMyqMrlmY+VSY3PIerbD44okDVG5wARNaiaceYHVPunYiJE9f6jFgygBlEUkYLLKwA5x+o9cJ/wAmg52TMCeCd4FZrc+UgKzKVdM3IkESNxseXcYcRIWZ11TWzdPao6sSrKZLwQQV8wNIyQDG/IYAjaO/VE1rtQO/VaPh6rXoUWqKryiG4BvAncdcdVsOaCU1xLXGFLOVhRQBAigk3OwJk2pr5nYmTpETe+Lccoso0F5WT4/7V08sSWY+LEaRBqkWMEjyUFNrCWIg7jGd9UN119/0tjMPIv8Ar9rOe0vEM01VaWTV9FRFqLUQEvUVlEsX3SDKnY2OonfHAbVFVpfiXCQSC3/qCOW53BMnguqWZDlpDz3/AF7Iv2V9nHpU6q5g61zS6GQXRW95HapN2BBA0ahJEsJw7/HqYmoxzW5Q0zmNiRuANYPEwh8RtNrgTJI0H3PJbXh/DqVBdNGmqD+EXPqdye5x32tDdFzySdVc+dNBlrD7pAfvTJ84PoPMO4HUyFZmZs8ETTBW4zD6VLROm8DeBvHeNhjCmqSGRIMg3BHMYiiGrcKoudT0aTN1ampPzIxFUIlUgQAABsB/TEVruIosXn+PZlajH3YcAI4CDQVJWWePMSJgkWMC6sccjE4urSrRoI0iZvyvG0jcX1C0YWmKlHM4XJPKPt+UTxj22SlSTQgevUQOEnyoDszt06AXPbfHUY7M0HisdSpksdVjMnxSoapqVmNQsQWJ5RNlHJRJ8o+uxxY7COrNDmajbj3shw2LDXEP0O/BPOI1KVRPswZEsGA2IuLiw2xyKdfwq7Q0QSQCCIkExcfT8EroVaPiUnFxkASCL6IMZ3mKW8i5MXF4iOuPTwdJXmcvNRbMOw0iBNoUct4nc/PFZRqVUAXUqWWj3jH8I3+PIfj2wbQToluepV4sQIkfUEj8IPxw1oiyVMrmYBU6U3MQ5MEyARpHx5SfwwIIIl3p+e4Vt5oR6IclXgsPegMrjuBpJf4rPoL4BxgW/X69U9py3CVUaGt9KzF7xeBedI5xyHpiiYF08ugSprXipJ8sAgbynlKr3kGDO833xIsqiyjm51QxJKgAk3M8xPODI+GI3SytulkE8zik4RCuFdRuw+eGEtO6VldwTClxcKAKmo6LKTrXT/CYH9D35YUWt2PsgNMm4+y62YNUASoUfdX9E/Ek4sCFMuVENxSBpLLe38Rm2wNz8Mc//wAbQFQPE6zE2nXr7rd/nV3MyQL2mL/j2TLhPs5XzJGoNRo82YQ7dlU3H8xHpON6XRw15ctR/wDI+TKhfB/xB31es6sSFsyNiIWSyXHadHK2I002qAu3uooquEBIu7lQPIt9p0yMbadQCmFkdQLqh4JJ7VZrMPl6dbJE1PFs1RQTUAaICAe4syDABBA5ycDULi0Fm6002NbZLPZ/+zuYqZxjJv4an/M/5D54Cnht3I3VOC3NLhlJU8NUApgQEk6B30zE/wAUT3w0YWiH58gzcYE+qHxHxlkwq6DEl6VQk/utzItf1FmnqSB7pwwXlpQ80VQqygY2PPpIsfqDghcKigM9NZkorvVcUwOxPnb/AAoGb/Diqxy0zzVtElfUSuOanwszm+KVMu3g06RfRtvGhr0xI6XX/DgSb6rHXruY7K2EZwviVWpUZXpaFAsYa5+OKa6VVCvUe6HD2P5TbDFsXsRRZ3204ll6NDxKgD1LrSUMQxaD95SCFEkm+3cjCn06dQQ4A+6EYgNEtd6FfMchk6lSSFZ2N2IH58gBEDkMU+rSoiHEDvgsWSpVMgEounlyDDAg7Rh1NzXNDgZBSHgtOU2KZ5bJgf3kT+6OX8xHLsL+mKJJ076JJdwRjxp8xBUjbuJjSItFr7fhgenfVBvZC5RoJEwCCJ+FvqBhuXdVUNkQKqoP3j8hz+JHaBg4J5d98UiCVTSSpVMoLDaw0j4c/r3xnr4ujQORxJJ2Fz+vOBwWzD4KpWGZotxNh30UM7QNJlqVAVE3ABM/ynlPciOU7YCljWVpYJB52/R8vNMq4GrSEmCOIP139korcQItSlQLBj/eEfzfdHZY+OHxNz+kIp8UCT1xabCJpZsiNQDgRGq8RtB3j+Hbtiso2QFvBUM3W5xaIBRnEVwvtTcIpKCadGkGixCKL8rxjK2SFreDlIbqsfS9mc2jq+im2lpKhpmfe97qMOJtF1i8Go24B9los17N5cgMuTosx3GlRH+GQDhNZ9QNBpNk+VvoutTa1932+qJy1OjlwoNKnSLTApooA23I5/PCn4zwQ0VQcx2F0wUgZLSIHGyJIqs0oVCQI/OfKfoRgn/5DqgLC0N9Tz7lUw0i2dTy0UOJ8GNYN9oyFl0giCFMHzAHY368sXVwwqPDy42229IVtfDYgL4HW4bmeIZlqJAo5fLOaZCjyIVJUhR95jHwH13gOrHgAlWaF9D4Vw2nl6S0qQIVepkkm5JPc42MaGiAkkyZReCUXsRRBZtrhkYBog2mR8xcXg3iTYziZCbqShP2hbJPuwIntYd2i/XnzwQgWUvqn39neXU167VAWroq6X+4tJybKN1YlDqmZhYMWGDE5s3zJ1OIst5AxnTLIHNQlek02qBqTeoBqIT2GmoPV8RSyLYjFqpSDO+0qI5Xw3cgkeUrMgx7syJO1r77Akc13xJjXlpaYFp7/P1CeMM4gEKnjWeark2rUX8JFDGprDK6hZDiIkERymeW4xtY9tRoe24K5+Lp1NBoNR3ssTQZGS1SmQeRKQx5Eq5H1Fr9cGSJuFyzM6d+SJzHFPDTwaKhFmHZY1P1KwTpXu3m5AcxyXYd+IqGJAOpM6ffkBbnsexSrNoUhnMu4fmN+JN/qlpqEtqmDMyJt0jnjrU6TabAxugsuZUeaji52pR9GuCCQvmAmPunqYHTfTtvyEYhDtJskFTzLSFJMsRvEW5W9ZHLbB023KVMIeYw5UVBz1xcHZWCN04yXFkRYKKehFUKI5WkRjyX+7TJD6bi7cwTJ6ifYlesBpPaCx7Q3YWslXFuMa1amDIaJvIEGbE3Y99vXG3AYWu6oKtX5QNBvoRflfr0WTG4mkGeGy5Op2WfYY7hXLCP4MMubV0d5mdBOoCJBCKZfY7Ana0Xxy8bUr03AtdDY4DXmSCB5wOa6GGp0ntgiXdT7Aa/VF8U4KgTxMtV8VZgruwvEQBMg2jfA4b4iHPDHkX029QfqLKV8HkaXt21/v7FLmya+6agFTmD7k/u653HX3e/XpydYsubnOsWQdbyMVcEMNwQcXITBcSF+gHpyCJIm0jcd8IDZELogXSSkGlqL06tRDZnaQLcxvbvInHMoz82HqNe5t5c6w/Mc5WxwFntIB4BAcS4elYImVqsjAzuw1LBNtp23weCq4MHwsPfUxf6kLHjsLWqEVHAcO+90FV9k80FgVg0zMu4Pa/5Y6UX0XNODqawO+oC0HsrkK9GlorlTB8sEmB02xY1K2YWm9kh2idjFrWvnXtLwmrl8xVqIjtQrN4k01LGm5gOGRRq0k+cNBF2BiBOrD1mtGVyU9hNwlFLiIYlVqAkbgESPUbjGxrmu0KUQQoZzii0xNR9IPMgx8wMRzmt1UAJ0XcnVeuNVClWrC8FabBSRIIFR9KWII97cYWcRTCvIU74f7KV6hmuRQTohD1SOkxoT18/w3wh+KJs0QjFMbrOZ7gtXJlaX2QLKSKoLMzw0MSGAhrhjJYS3PGWtjjQaMrbnddL4d8ObjHkOfEbQt1/Z8unJg7s1SoWY7sRUZQSecKAPQCMBTqOqND3alKxlJtCu6m3QFaI1MGsspfxpvsmb/wytT/kYOfmAR8cRVKoamK9Ztd6VEgBT7rVIDFiNmCgqANg2o7gEWqlB8b4Ga1Rm8rBlVYZ2UqVbUGVlB5gbQQQb3tz8ZgnVntex0EWuJt2TyK1UK4ptLSJ9lj/AG1zxATIo5ZUOuuwPvuSSEgEwATMGfu9Ma6NJtJgY3QLDiaznuPFJctlxMFgAADa5MwAoHM329fTDJXPM7BM6NSmvl06TE+cXMNt6HSwFhP1xUygdTeBP0RdSmGlbAGClgPSYjcGPWMXFp9UmYuhkBU9COv1BH5YOAQoSistVOposSjRHLSNQA7QsYpzRA69/VLOiqXME76Z5EqnykjDcgH9lCVB8wxbyorhYkCmpnqJC87jFEADWPM/lE1vFBV+H1ATCNA2JEAjkZO3L8MB4jSnNc1VDJke89Nf8Wr6JOLngD31hEX8AoVcquhmWpqZYJAUgQTBMmDYkcsUSZuETXGYIS9lB32xE5Mcnmm0MEYmo3lgm+m0BCdybiJkfdBknGYYei2pnyjrHfequpVqOGVxOXvXl7IGkgOqTpCWa1wTsukx5rGxiwONRdwQaI7LitpHhZiE5A1ChH+CTF++FHLNx7IDlm49l91OBC7CiWwakqpKQBkKATuQAJxQAGiuSrJxatL+M596NMulM1IFwDt8OeBJhIr1XUxIE99/pZenn85mKb1kqCmgFpIRRBBnVNwBN/TbA3lYA6vVMgnyMJh7NNmHYvVqyi7aX1BjzBIt9J/HEaZuCtFFtYP+cm3FI/7RKJTMUqlNgGqoQwZdQikV0xBBBmqeZHpgn4p2HbIEyuzgcEMZVNMmIE+4/KD9meD1cyWLuiokDUtMyWNyBLkCBBJ/iGG0ce+qJygIcfgGYV4ph+YxJtEcNyt9wvIrQopSQkqgiTEnmSYAEkkk+uAN1klFE4iqUt41wanmVUVNQKGVZSARIgi4IIPQjkOgwD6bXiHJ2HxNTDvz0zBV/D8mlGmtOnOldpMkySSSepJJ+OCa0NEBKqVHVHF7jJNyr8EgUK4BVg3ukEH0i+IoSAJKWftlDK0A1SsukEy5Ml2YljAWSSSSYGKkKg9pEgrIe0ntwK1I0sl4qkmHqkaYTnpM6gTYTAgTzjESqlYRZZ/hGVWCTBI2DWUnmSTYx0MfkacsL3GVfmOFBiqkkO5DX5W0qdXvbTz2Ii+BmZKJuIcBKIpZIFtdSrUflsNK+lhB+F8HBSn1iREBEeJo8pUEr7pNxBvtseonriwJ0KSb3XtLOZ8zMb2E/mPpjK/G06bsg26/YH3j7rdSwD3sDuPT7ke0rtXL1KcNBHRhNvzGG4fGUaxyaHgftsfLzASMTg6tISRI4j78EO+dbmZ/mAb8QcbMjdvwsuVD/tUyphQeYtB5G3Lr8+WBIi4TA1CtKMQRe4YHn1B/XcYIwQjF17SalqaNC9L77kmIHL5YGQ3Uq9NVZlUFNpqMoWCrKGDMQVIIAWYN+ZGFvdIgKzJ0SpjiLQFQ7zbFEpgCvp8QaAr/AGiD7rk29G95fnHY4CLyEJpg3FlfooG/jFP4WpsSOxKiD6/QbYLOeCXD+C+7PnqYbTqEzHxPKeR7YzDE0s+TMJ4Lq+G+M0WVhbGkIJXC+LhTMuasRSVwtiQpKy3FuB5mszKKqrSNgJaAJBB0Dy6liR3vPLGGrhqr3kZvltb7ee90+lUp02gBt0E3jcPMgJUWqxJGojYai0tZZk2FhHPBYbDGgCM0zy8vwsuNxZlpAj3TzO8PpZ2lSZiwjzKVIBEi4uCIP5DD3U21Gw5OwWNqUiKtMwYjj190xyWVSki06Y0quw+pJPMk88Ma0NEBVUqOqOL3mSdVaWxaCy5qxIVSuYtVK5iK0t4lx2lQqIlQnzAmR93pI6G/ywM8El9drHQVLiFWlVoP9sFTSSzgiygSZ7RiiQd1byyq2GuXyatRSsWqFnWmHC000gkg6tLNLLBIXblMcsSSsc5bD1V9fK01EByfRREjce/b5fPEBJ2QBxKM4blNaStN3gkWB0iI6C/z5YzVsZRpOyveAfdPZg8RVGZjbcf7RPjiaZY3DgjlpUNDAjkJEAcob4uEOEs0j+lkcwtJadrHqpNVCDSsMeZ3A2mBz9Tbtzw2C65Qa3KEqVCTJM4a1oCor1NdRCwDJAEzzPUQRvjFjPh1KvL9HcR9xofrzWzC/EamHGXVvD8FWUK3hyylyuxBeVNrSCs/Xkdscw/BqxOXOI4wZ8rxPNdL/wAxRIuwz5R/SEz6hdIuHiXHJZ2G1jHK8WHXHfYTC4YuSdkIcEjXHz23lUkCNTCbDby+6YFrg2AwsoxTVFfNM9mYkDYch6KLD4DFAAaIwwDRUlsWiAXUoyNTHSg95/yH7zdvnAk4BxiyueGq5l6K1WcgimFXUFALHSIBi4kgXJ53OBMiFbnFgG6j4NL/AMSr/wCkv/vYKHdn9KZ3cB6/pS/Z6P79X/01/wDcxMruXfkp4juA9f0vutWhTUmoyICLl9Im3OYnGVtOk0moQAeMD6rfneflk9EFmuI6wBQLMZvpUxysWjy7zPbGXEYw1GRhiSZ1A/NlopUcpmrAHMqdGvUUqjIz3u8EWkwdith1aSO9sPbUr0y2m5pfxdYDsd3QFtNwLgQOSYY3JCWcY40tCAwJJEzsoF92O5t7okn64omEmtXFO26zfs7nsxXq+V3VJlgbiOgbmfX5nARFpusVM1C7KCU39quGVMwtMUiAVYkkmItaIEzgzqtOIY55EDirPZzKVqNPw6xUgEkEMSdxa49fkPhGi6lBrmyCLJvgloXsRSVCu+lS0FoGw3OKJhC45RKxFT2zqrVbyDRtoaQRHOevwxQBN5WMV3zI9FouAcabNE6aZVF94m8nkB/tiSZgrTRqvqOiLK7jnCMu6mpWUDTfWN/9R2wJtdFXo0wC51ui+ecWyNJm+yqtoPvakuegtaLScQZtCFzwY0Hful2bBokoIZWAIke8Nweqm5FjIvfEIzt4FMpkSHEaHRMaebauPCICqd/dsLARpprcMQRJgcwdscKrhP8AEIrTJkRrrzkm0a/ULvMxjcSDSAixnT2+yYtw96aShZggMqNM8zvp8yySYM9umKbkrPJrCJ3BMeYMx1B68UL31aNMNomY2Iv5RE9CPwkWXcDzESJloHeTYfG2PQeHFMtZa0D7LgmpmqZn7mSnlSkGy1Or98EpUI5lSVJ9JFuxxyvhtcZ8smHTreDqByt9Buuj8SofJmAuI9NPqlTOJx3ZXEhWZWqBJ1aW2UmYE7mQDflfrgXGeiotKtev4Y1EJqPuabzcHUYJUAECABcjoDhZ+YwCe/dW1spS07mb8zz6354MObMA6J+UgTFkNVqYhKNrV6ll2YagAF/eYwPgT7x7CcBOyIuAsvDJOSwUSViYO8yV0jdpAJAF4xWYK84sSjODcKqVSWQIxUn7NzBaImxBHMb88Y6+NZTqCkQZImR/f02WtmFdVpl4MbIaqrCoWeqBAKgu3nQ7QEWSCD+6NMGQRIOHMe1zQW6HvvdZy3L8hbcaj9ods8VdGV3qFDM1BvyK7k6SJBvedhg8qvJIIIieCsr0KIJIreU3VVUs4BuAZhQRsfNywQeY0SxnOyh4tD92se8oPpBj5nEzO5Isj+S+9HGemZWok7IXM5NXXTJQTPkMT62viVcLTqsyGw5WTWVntdm16q6hTCqFEwogTvbvh7GBjQ0aBA5xcSSpE4NVKpzGXRxDqrDoQDiiAUDmNdqFXksjTpArTUKCZgYgEKMptZoiIxaYuRiK13EVQvYpWvA4iIKuvQpv76K38wBxWUKnU2O1aFOiAghFVR0AA/DEgBGxobZohJ/a7jK5egS8MahCKkxM+8fRVlj6d8U4SIQYi9Mg7r57RziMy06WuoWNtkB9SdVgBOw2wurUFNpe+wHn+FzadF9RwaNUz4hkKKR41TXUVToo0QZue5J3O7EAXNr45bsfUP8AEgH1v1sPIAnqupTwDG/yk+3t95hJS4puShkA2nn+uvxxvfSOIoZKtieGx728isbang1s1O4H07/KajjB0wGCg2JJuBztF7dPpjiOwOKbLMszuND+OcrrtxmGcMxdHI699EpDi52uTj1LGkNDV5p7g5xITLKZ0tRZVKr5hr1XDSAFMEGPdg/A88ZmYSnTql0akkff6/bZMrYmo5oaTaI9OxxQOcSwMAEWMRB30sItyIt0740zeEliFpiWVRuSB8zGLJgIzpKspoutBOqWUG0C5A53+mFVnFtNztIB+iZRGao0Ebj6q3I54uwSrLo8KR0JMBh0IOPLWoy9liJIPv6ceK9W5viDK7dJAx+IP4HHqgZErzZbBhNs1pqKtZncFvK1tQVhEiS0hT7wAmASLxiMJHygLMAWnKuZ9dNJAfeYgkjYhF0ow7FWHyOIz+RKjTJXV4lUpLTZiwbxG0swMoFVRsbshLAFei2uBjDjcMKt2aj31tP097ErdgqoY8j/AK79Tv7X/QUPavOUqzU6qBVqMD4iqwYSI0mR1v36xEYDBeIC9rgQLRPEzMe07Te8ytOIyw0gyb/rv8JFjesy6MRUvYii/RWFU05Qw8IVHFqlzEVjRcxFa7iK144ihXDiK13EVBexSML2IoNVzERL2IiC+Zf2pf8AaaX/AJdv+oMVus+I1CRezn9+n8rf5Djm/GP/AE3eX/8AQV/D/wD2B5/Qrw/7Mf8AzDfjjBgP/aH/ANVsxv8AwHquVtx649EFw13ngwlldzGwwTdUOyI4XtV/4R/6lPFP1HX7FA7ZWt/dH0P/AFKeBd/LvgVY/kgcp/fJ/Ov+YYp+hTT/AAKjT95P5l/EYqt/B3Q/RMo/zHUK7L/36/8AFH+fHkHf8J/+v2Xrd/NK6vvN/MfxOPWUf+NvQfReaq/zPUo7I/8AZ6/89L/+mD/7jz+yzP8A5jz+yt417tH/AIC/i2Lp79UNPU9UP7Q/c/mqfimFN/CbQ38knwa0LxxFFIYipeOIqX//2Q=="/>
          <p:cNvSpPr>
            <a:spLocks noChangeAspect="1" noChangeArrowheads="1"/>
          </p:cNvSpPr>
          <p:nvPr/>
        </p:nvSpPr>
        <p:spPr bwMode="auto">
          <a:xfrm>
            <a:off x="307975" y="79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leetorda.com/uploads/2/3/2/5/23256940/960059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09" y="4182102"/>
            <a:ext cx="3008719" cy="24069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s2.nick.com/nick-assets/shows/images/spongebob-squarepants/flipbooks/krabs-loves-money/krabs-loves-money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28" y="636542"/>
            <a:ext cx="2077357" cy="155801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Temporize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l"/>
            <a:r>
              <a:rPr lang="en-US" dirty="0"/>
              <a:t>Connotation: Negative</a:t>
            </a:r>
          </a:p>
          <a:p>
            <a:pPr lvl="0" algn="l"/>
            <a:r>
              <a:rPr lang="en-US" dirty="0"/>
              <a:t>Etymology: </a:t>
            </a:r>
            <a:r>
              <a:rPr lang="en-US" dirty="0"/>
              <a:t>Medieval Latin </a:t>
            </a:r>
            <a:r>
              <a:rPr lang="en-US" i="1" dirty="0" err="1"/>
              <a:t>temporizāre</a:t>
            </a:r>
            <a:r>
              <a:rPr lang="en-US" i="1" dirty="0"/>
              <a:t> </a:t>
            </a:r>
            <a:r>
              <a:rPr lang="en-US" dirty="0"/>
              <a:t>to hang </a:t>
            </a:r>
            <a:r>
              <a:rPr lang="en-US" dirty="0" err="1"/>
              <a:t>back,delay</a:t>
            </a:r>
            <a:r>
              <a:rPr lang="en-US" dirty="0"/>
              <a:t>, equivalent to Latin </a:t>
            </a:r>
            <a:r>
              <a:rPr lang="en-US" i="1" dirty="0" err="1"/>
              <a:t>tempor</a:t>
            </a:r>
            <a:r>
              <a:rPr lang="en-US" i="1" dirty="0"/>
              <a:t>- </a:t>
            </a:r>
            <a:r>
              <a:rPr lang="en-US" dirty="0"/>
              <a:t>(stem of </a:t>
            </a:r>
            <a:r>
              <a:rPr lang="en-US" i="1" dirty="0"/>
              <a:t>tempus</a:t>
            </a:r>
            <a:r>
              <a:rPr lang="en-US" dirty="0" smtClean="0"/>
              <a:t>)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09662" y="4068384"/>
            <a:ext cx="4486183" cy="2478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Tenable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dirty="0"/>
              <a:t>Connotation: Positive</a:t>
            </a:r>
          </a:p>
          <a:p>
            <a:pPr lvl="0"/>
            <a:r>
              <a:rPr lang="en-US" dirty="0"/>
              <a:t>Etymology: </a:t>
            </a:r>
            <a:r>
              <a:rPr lang="en-US" dirty="0"/>
              <a:t>French: that can be held, equivalent to </a:t>
            </a:r>
            <a:r>
              <a:rPr lang="en-US" i="1" dirty="0"/>
              <a:t>ten</a:t>
            </a:r>
            <a:r>
              <a:rPr lang="en-US" dirty="0"/>
              <a:t>(</a:t>
            </a:r>
            <a:r>
              <a:rPr lang="en-US" i="1" dirty="0" err="1"/>
              <a:t>ir</a:t>
            </a:r>
            <a:r>
              <a:rPr lang="en-US" dirty="0"/>
              <a:t>) to hold (≪ Latin </a:t>
            </a:r>
            <a:r>
              <a:rPr lang="en-US" i="1" dirty="0" err="1"/>
              <a:t>tenēre</a:t>
            </a:r>
            <a:r>
              <a:rPr lang="en-US" dirty="0"/>
              <a:t>) + </a:t>
            </a:r>
            <a:r>
              <a:rPr lang="en-US" i="1" dirty="0"/>
              <a:t>-able </a:t>
            </a:r>
            <a:r>
              <a:rPr lang="en-US" dirty="0">
                <a:hlinkClick r:id="rId3"/>
              </a:rPr>
              <a:t>-able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32498" y="3927231"/>
            <a:ext cx="7029440" cy="2741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5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Connotation</a:t>
            </a:r>
            <a:r>
              <a:rPr lang="en-US" dirty="0" smtClean="0"/>
              <a:t>: Negative</a:t>
            </a:r>
          </a:p>
          <a:p>
            <a:pPr marL="0" indent="0">
              <a:buNone/>
            </a:pPr>
            <a:r>
              <a:rPr lang="en-US" b="1" dirty="0" smtClean="0"/>
              <a:t>Etymology:  </a:t>
            </a:r>
            <a:r>
              <a:rPr lang="en-US" dirty="0" smtClean="0"/>
              <a:t>from</a:t>
            </a:r>
            <a:r>
              <a:rPr lang="en-US" dirty="0"/>
              <a:t> Latin </a:t>
            </a:r>
            <a:r>
              <a:rPr lang="en-US" i="1" dirty="0" err="1"/>
              <a:t>arrogāre</a:t>
            </a:r>
            <a:r>
              <a:rPr lang="en-US" i="1" dirty="0"/>
              <a:t>, </a:t>
            </a:r>
            <a:r>
              <a:rPr lang="en-US" dirty="0"/>
              <a:t>from </a:t>
            </a:r>
            <a:r>
              <a:rPr lang="en-US" i="1" dirty="0" err="1"/>
              <a:t>rogāre</a:t>
            </a:r>
            <a:r>
              <a:rPr lang="en-US" i="1" dirty="0"/>
              <a:t> </a:t>
            </a:r>
            <a:r>
              <a:rPr lang="en-US" dirty="0"/>
              <a:t>to </a:t>
            </a:r>
            <a:r>
              <a:rPr lang="en-US" dirty="0" smtClean="0"/>
              <a:t>ask; </a:t>
            </a:r>
            <a:r>
              <a:rPr lang="en-US" dirty="0"/>
              <a:t> past participle of </a:t>
            </a:r>
            <a:r>
              <a:rPr lang="en-US" i="1" dirty="0" err="1"/>
              <a:t>arrogare</a:t>
            </a:r>
            <a:r>
              <a:rPr lang="en-US" dirty="0" err="1"/>
              <a:t>"to</a:t>
            </a:r>
            <a:r>
              <a:rPr lang="en-US" dirty="0"/>
              <a:t> claim for oneself" (see </a:t>
            </a:r>
            <a:r>
              <a:rPr lang="en-US" dirty="0">
                <a:hlinkClick r:id="rId2"/>
              </a:rPr>
              <a:t>arrogance</a:t>
            </a:r>
            <a:r>
              <a:rPr lang="en-US" dirty="0"/>
              <a:t> )</a:t>
            </a:r>
            <a:endParaRPr lang="en-US" dirty="0"/>
          </a:p>
        </p:txBody>
      </p:sp>
      <p:pic>
        <p:nvPicPr>
          <p:cNvPr id="1026" name="Picture 2" descr="https://encrypted-tbn1.gstatic.com/images?q=tbn:ANd9GcQVG9pSpoqV4wyF5ebfkJypFEYWpDixPyqEULjsF1dO8jRiA5xy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14" y="3838453"/>
            <a:ext cx="17049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MWFhQXGRoXGRgYGR0bGxgcGhgcHRgaGBsaICggHR8lHRgXIjEhJSksLi4uGh8zODMsNygtLisBCgoKDg0OGhAQGiwkHyQsLCwsLCwsLCwsLCwsLCwsLCwsLCwsLCwsLCwsLCwsLCwsLCwsLCw3LCwsLCwsLCsrLv/AABEIAK8BHwMBIgACEQEDEQH/xAAcAAADAAMBAQEAAAAAAAAAAAADBAUBAgYABwj/xAA+EAABAgQEAwYFAgUDBAMBAAABAhEAAyExBBJBUQVhcQYigZGhsRMywdHwQuEUI1Jy8RUWkjNTYoJDotI0/8QAGgEAAwEBAQEAAAAAAAAAAAAAAQIDAAQFBv/EACURAAICAgICAwACAwAAAAAAAAABAhEDIRIxE0EEUWEigRQycf/aAAwDAQACEQMRAD8AzLmkCp1jC1bN4wKaDoBG0pO9Ypol+HlhLF2pGZhAoCwg89SBdIoHrudIRmYpAYEMXt7RH/IiCzeVLJBJL6wRCstSKaAVfrAJWPJISAKm2oG5g86eGIJYWezROWdvpCmF4kNVLkaUjwSFksoC34IkzcGsqDqeVQgg96H5KB8oCwE67vziSnOPsw0iQkal9awKaCdXEJyJikuWc6PcV9YKvE/EFsqh9Yviytumaw/wy+YgdI9KBFVMHtGiA4DqEbKygs5MdIT05dK1gKTuzbRpOJfugwA1U1YKRrGAQ94PKkpUC7JbWF5UuoOkbYiVmDAsB6xPLJxVoAykS2qqu4P0jysiAMxfZ6CEsFIJLpUNSAfrCeJwU1yllEjqR4Ryc5PVmLQnS/0FNaAfvHp6khnS3SsR8JIzJaqFpPn12ENS5azmqlQGjsC+sDk17MNokOb12tG0yWQHDHdtIUTJaWyiUm5Ll2e3WCYEliMwUPU9YdZpGFcXN63aN5OHOtIcVKAevnAviP8AKaR1qaa0ExkSH3jYTABWNFADWsCXt7iMawi5wP2EFlJJoRT2heVLy3IhtwKk9BE8rio0AXMh1ENSHsNgU3q+g32jCAAXUKNSsUMLiEn5SA28Qi40kPGvYHDYcXAyE1IOjQrPxmYqYlgG2BO8Vptib+TRBnJqC9bkabXNIE2uhpC0+ckgOTldmEa4cJFbndnAa48ntAltUHvb5WZzR/3gmCUUVHyl6C3SIx7sRFTGSSUhKC1XPQgMQd6QMoSgN4F7ODv4+sFwmKCk5VODYlmbbwgWJkd0JT3jVxQ2il/RS/o9MmElvaArWpOWgD3c/aPGcXpvFCWzd5jSh6x05v8AUl2R8RiCUkhQYUHX3hPCTUM6nfm4djpHRpyihY6xy/HcVmmABCg1g13tHIlbpAoIMVkXnFXoI2/1RTMUZlEsA+hOsI4rB0okkktegpWC4GXkSUkXq/owinFNWNRX+LlqHIsW03EZxmOCB8+Yk2jlV4yYBld0hRP55QD4ylLc7OCq3hGWM3EqFwoKQt61FxyvFnBT0t3qlR84n8LSNEgvUj89oeMlCiHSEttrDLvQGMzkDMyHaMqmZecemE023ga8pIADn3jqV0A86ncJoY3RKr7xrNWaMD0Fo9MUQggFjeo+sCbaWjDHwU0clnrsY8qbKBbMK6Ntzia5CSC55vqYEcDNmEAMANSLCOO5S02ZKymAQordtgCw6loBMxgJIUogPQ3P7Q5LwoFACepLeUM/Ali6Ev0EZYX7KrCznsZOJBCVBmqdTAEyZoLgpIIb8aOkEuWlyJaQekDl4VDOwV6DyhvG/RvEyBKnzSrLnSpx0bciGjNTKFAsE0rrzjo8LKQkPkSDpQUhebjUzFFKkpUOYD+EF4xvD+keTNUbgsa8jDaSGsGg0yX/AEkMzZTp0P0gJlqsQW9/KKw0qJOLjpngQatWPKG46NGMqtEmPVSO8D7w0pUKFlSDdix1P7wWdKBQ+rQjiFAkklhtvG2EJUCzhPvHHkk5MKBGeTmNTygcrFlLk03oxrpFBORQIYZnqSw9oWmTklWQgLpQvajCsKpKQaGuF48MQTQ6mCzEIWquzM9OUQpWCBzAuCCaPZtIo8MkrYBQJP6SzkU9bw9qqGT1RpMwqgCAwq5trB8PIYk6i+zc/GG1SjUG1h+aQwmfkZgWZn+/KJK0ZKhMSSCKAOCG0au1PGkZz5RRmGou1rnyhmXMFmBYkbAC7C2sYnTTlOUsXHdIOVuUMpUFULypTBg1am9eVYDiENW28PTcflVkyhKt3oI3+KFhlFxto8B5W3smmS5QKufMQMYMAuEZhv8A4MXc4SBlysQzD8vE+YwOb5gWA0ZuVzBhO/QUI4rCyx3lZgDsfo8ScegNQsn9OutKaxYn4gAh+oDP58oWxZlKLkKcCoBYCKQtDpEaRg8wLOXYc6D61j0rhTrAVmOlNGMZVJIOWXRSvlDWeNjh5hUAssE1uTXUhodtiSsKrDlFEKU+v4IYwmKdRTcUDn18IGZiFH4fxM7mrhieQ0i7wvgqJIzGp0cg5fuYCtmhFyZvgsIovXunVvYQ8MIlOz7x5E4npG5L30isdHTHGkaKlBxWNVSk61HnGypRL8oXQwhrGoKuRKvlH54xsVtZoClQ2jykPC9BpGJkyFziIJMDQqVgGsEwcnMkwhh51W5wz8Rn5xCVicswPaMA6XiM0NUlthrHK4/FrQoqTpFPiOLcoANGcsb7QliJWaWrc1+sYAdPFAuUFCh25xW4fjStDm9i145HAlxkNKtS1LHxjouHvKciriN0LNWh6VPUawcqSpPfpfkIQPE5gA7tHFhWPT0fFOYHKLDeu8Qy7RzjRRJWB3raP7wvKIQFJS7XHPo8ClcPABykkig/ydYCqWEs6gRQV53rHOlvsyoWn4hTkOA19zWztAJc3SocFRPs/jHsWpNAxd3Ia4rdrRth1MFMg0Nzs9BXzitJBKeAnAZcw7xuejeekUsBjQpbpNHZj6/SJMoJUUnNVLFibigIYXsIYlJUoLKUFLFybuP6m/KQHB3YVH2dDiVpuSPTSJ65iSC5tVvGJqDdJcPqCC5+njBJEgtmzJ2qaEUp5GEZmzbEYkqJCSzB+r2A50gQTMTXO73c0f60gGJnKJzMGFhYdfzeG+HoSTmCS1y1gSLB+bxnS7FQxLSCqpOZrXPiTeMYYhTmuUG5ikjCBSwQLP7GFMWlUujfMSW5CGcL6G42bnHCgCMw5+4jGFSl1ZgMw30hDDlRUM9E6FzFFM1DM9G6k9YCjXQCdxPDFShlBJJYAU/BARhCZrLQGYOaksx26RWTiUCoPJwY1XjW0FbFtPrFFJms0mYUM6UhLJA+IoVs1BECe8wqAlqYHK9/XSOi/wBQCkcuQ2g6A4SbNyvCK2auWhDhHCkoZRlhKhbXT3vDc4ZzSwgmImsOtoxIcDrHSlR1xioqgiZYA+kbhfIdY0UQ0ZSXADU6wbCMYXWlPeEMThanzh1K9GpAMVMDPC2GidNom5/eFpOIhp9Wo1ecIT5QB9YYDDqnOK7wpjFtA507yhXEzszVEEDH5Ux0lzpHP8SFSxsqKkhbCJXEA4UecEU1QfH/ADBv4gj9oncPnuCNXhlSmBO0EB7CzEh93PkLQ6nizpQlPzKO+hpHOzCbDW/2h7DIZSVagj/EBoFnYJkoSblTUb2aGHTRw21LxthgZgc6sXFj94zjsEVoACSMtfKOZ67ItUSsVimWUoOrFncvs0apk/KxdiSxsDz53aDSMKJbn9TAkqsH2hhElHwzmN384TkhUIqlpUpzrzNP7t4WmlQOUChcs+8Em4e4QSRmBUeu7bQ8L5P1A/MmzNVxeNyDYXhHZSaSFqUkAhwBUu+/SHsWMiyElwGSVAMx3LRp/EzMoAUaGhNKcwNIXmTlpHdV3jUt+oe0RTyN3J6MzXEYcAEn5qUtsKiCpWlBDEBh3tG/t5l4WXivi1yl0kBki+pJ5D3iZiZMyYSEAPbKS1BQ38Yot6BdlKdKQtSsxZOjkjxalNXjCSiWCmWoEO5DltBp1EL4RKikfHSAxZi5NDQhtzGZGNSVq/lpSoEpDOCRybmIVpvQKOmn4tMoJuSSE3338oLiUBQB1ALcnhCcnMoFxlBOurB/QwwpQAvT3jqqlov10SgtRo4DFiBVtoOEjKQARqdHhuXKQSTldwz/AHg8ySAk1raFsVnOSZRWsuAATuWEGQsuoCodn0HIRtiMOpaVZaFJqP8AEa4bD5Ql6m9da1JAhqBxDyZfxBlCSllWa43ipiksQkHwjTh82pbV2PSDz1UG5jLRbFFdmkjDlSnIf2g68Po5O7flIH8UgEg2tVo8vEWN6UAEEsFQgEtSNEoy9ekBmYrq/wCbfeBqx4DPr4QTDk1TCsJ4iaGYtHp2LcfL7xNmTcxO0AwSTiGp1pA8VNBGjxNxOLINPzzsYBNxJg9AMTptxCJU5EFnzIQmTWMOibKal0v+fntAJiO6RqYzhu8HNh/9lbDkBGs5XeMExzPEXQ2UsXvFBeLeRn3YHrR3gHFMKpSSsJ7iGzHQZre0IYY9xY/tPrDEynwxblzWKvw3DiInClt5x0GGDg9IzGidl2cm/wAlLCocfb0g3EcaEhi+bYQHsWsKSsMf0q86fSC8VBU7APYHVtY4cqakJNNbIuHdayQl7fNrV9eQgWIAKv5gqT8ore3L/MU5eEADkmgqxodr01iTOxecME1GhsANbwIk0EXiQAyE9y1Q9W1hQcXOdwaAGgpqPrAMRiio5XuS4ajNsOkbcK4TLXVRASzUO228NJRS2ZooYbEFSnUoO1Qmr6ekVcFiSSWACUgprR6bwDBcMEsPLLm5B2uL6/eHsTi7BKMxerB3canSkQc/SN6J6CpJVlRTKKgUe99G1HSPKxDAKbKod0gWFPPnGJssFPeJlknMUg1YXNDYwnKEpMzOlTrLGvMCgFuW8NQotlVPKUpUUuWqaC+7Q7i+B/DUpS1ZykJCeb0d3oW0irLVLspAdw4AZT71tA50kzAFEpSCpT1Olg/7xlP+h1VDc9ISQkhg9Ll/xoZkLTXXSgvvGZ8gKIqaB/FxaNkoSCQ9vwx1N0izqjEspJYJIf0bnGhlMSCzN4iAYguwBLmtOUNzMISCS928qvCrYEhSRL7xa1wd4EnDJKyo6d3l+8UJUsUD79KQsmayglnJPhvFOkZo2CgPlJZqeUTV4pYzFbED5WHvvFmakOACG6/WInGFhEpRGpOuwtCRdj42qJUzjC1hKU/OskA/2qqptLRUCyB3lMhN63OsQezkpkZj8xJDnQfQQbGY34s0SkjuJGYgfqOgMUaHT9j83ElQcBgbCrtuS9IUTN/P3jyprmtfYcgP1GMEfh+gEEA2nEOGN/zeFVLFbQKavnA/i0p4wKDYpi5jXjyl0HSEsesuxMaGdRoNAsYVOhSaqsaBcCRMzLbaG9CMs4NwHPgNh940mL+YxvINC8L4lVG3gILO97I4BP8ACJCkgiYVKLi4dg/gBHK9vOyHwAcRJAEotnSKZS7AjkTH0rhUgJlS0j9KUj0Dw7jcKmZLWhSUqCkkMoOk0o42eJR07Nw0fnOSoptF7g2eY4CgFCw3idNkMtQpQkd21C1OUP8ABMR8KchZcpFFAXblF30LHs7vsFNUkzUqBdkuNiCafm0dBNls9B477w9w7DSloOJlBvitnFCykhn8bwripozV0H44jiz72bMqSF5iE5e81dHjm8Vw9wWTc6XNd9otTZ4BYpA5vAvjEihDW+0SWlZDs52TwoupJBSAHSWck6gRS4XhhlTnYqDsprDQ1sTWHShk0aov7xqtaUpKWcCr282hZTctAbCrmMUpCQV6A87Vs94nz5RCgVryuXGUnQG7UZ4ZGJWpJATlDEBTda9aRPVhF5qfKkMXu7+5cQsddmPYbBqCpi1ETMxSkICmdtwb3eDfw0tKnTLBIDqS1Uq3BtSCY+clJKfmaxBvaB4aWlZdLAlwcxYnw8oe7VmvRRThTMDqNDvdTXG7CC4mXmSQkpSAzlg7/nuIWM5MtASli1HOjmwhXGLcApPM8yduURp+jWW8OHIBchIuKOWvGJorb8EGTRRc2D/SkMmQ+sd0mjooQlpFFBqGkMKzELApShhhOHFGtBJaYCnRuiaZOUd412Gv2gapQoXYbfeKmKlDK5D0q0SziAlhR/pCPI7ElKmSuIFSF7vbbrCfaE9xGxJP39oscQGYD82iBxlZz5f6UinMiLYq9DY1RP4VOAS2zwGWghC1i61ZX5O1POFJOJCVLDVqpPPcRqnEn+SNEqzK84uPZcw6AB6QVYpaBSP8QSbMgMdCU0wTDju0ELzFV+8ZM4gM8ZgIWLX/ADC8BVNeNsSxUYXmAC5hiYQr2jPDkuS0Tp+IeibbxS4IGT5+8F9GW2VicqOsL4JJXMQN1AeZaGZhzf2ivX8LQ3wBAE+WVUCVZj/61+jQEFn1bCSuRHWHSikcVjO3M1KQJGGMxZqo3YF8um1Yjz+3HEACpWHKQA5LUA8RBeCu2bzL6OPxkvLNmJNCFqB6hRjVJaC4vjwxM0zJknvquQQkFuQEV+zuClYoqAlkFLfqJd3+0WWO+mTci12H7SfCeTOJMldKfpO4gnFsVPw09SFnOAxST+pJ+Uv0hlHZlAocMT/7L+hhzES5aglM3DZsgyDMpRKRdgTWF/xbfoMsqapieExiJwo72I+sHLhkk0AYNc9ekSsVg04eaiZJKhKWchSq6CdCdRsYtiUQo90sbeN6x5/yMHjlQlXtAZ0vKG9HgcxRUHcHc/Rt4fxmDCwHsKiBTJaVJCVDKQwdr9fOINIFAcMlgUpdipzUMOn5rHuIzEh0sX8QPx42w8lQLuVCtN9mhLiMlaQHqf6QPeAlsDASwKd0O9A9XADMIblIGcAy1C3eFeZD6eET5MkqLmwqC5rVyPzeKomrWAE0e40On50gvukKa4m9u6Nr7v6RjCyFAvRVGSwalauaxjB4eYVMosG+W7ePhDGMUkEEE5TSlw2oPlCtVpB6LU1AMzk1ft7QwVUpaCCWB3mewbn4xsiUK7esbnZ3WumLISzly0EQrQm9oyJrukVreMIUOptCuVi1FoDi1LysA9fSJs7CbeTXiyFhyI0o/SMmNwi9klclgQf0uTzjmJuHKlgqD5+94WHtHW8YHdCRQzCEjxvCXH8OUmWUg5QMlBYNS1rGOrFOqsWktI4nEcPTVQodDziRqfaOrxH/AE7DWojjsbKUqakI+ZSgkcySweOlMEtHSYAvLB8PEQyu1ucF/wBuTsKpiCuSquZN0qb9Q2uIHNCWuXHSApX0FErFqYwpPWVKCEVUSwguLIekW+yWAORc1VCs5UnYC99/pBnLirEkw3DewssuqZOUrcJAA86xp244BJRhUGSnLlWx3OYXJNTUCOvwzISE6RJ7TpeRMBH6Rz1eOZZG5CWfIJkljFzAye6lr/tE2exNN4tYFLqAIoI7B49jhllVNN9D05CNR8xax7r9fm9AfSG8bNy2vb/ELDhk8FSClie8CT3cpAsRrSoLRTArkhcrpFrA4oy8DOxCfnJWU8m7iB6COZTiMcruTZhKFDvJOV2OhYPFL/aOLkpzLogF2C6OaggWjTD8LmF+4G3UoA+JMM8GSTbJKcUE7K8JlrxBSpswTRGpzOI+qcG4BIw6e5LSkmqiNTHAdn5MzDrUoIlKKgzqWlx0L9IuK4xiEjMUS21CJo1OgcxSGCS7FlKzpMfiVBZCSzMIFjMIUhyQ8T5GNWRnMoG1Pior4u0LY3iWLLtIl940eak93qDTyitNdICo14tg/iS1J/qDdFCqD508Y34NMK5MtShXKHHNmMN4Scoy1pmYeqhRSV/LSlLGrRA4jLxSpsxEhh3UKBLhALEKAIFSSxaOb5eLnFN6oMHujoD1pA5yRct0gmGwqky056qCRm6tWA42YMtOQNI8jjuhmCVNDCvlCvxQolzcHZ6a9IJh0FbsQG1/aMS8EEEsAcz1vdtNILSTAr9gpaAVAMABqdmrrq3pDaJaHzIo1AxevjGZUkBJJBcDaoLWBgOESQCq4cgAm/jraFSTViuVM2mSSMyg1mu3mTaETKdIs40Bs/mTD6pySWSanQVA8oVzAEt5w8boHK3Z0yJbOXvYCMVZhvrd9KwVBLDZ9YKCzHdz4xFHpUhWXKDlqEdavrGkxIFBpXr+NDYB8PoRb3hefIKdKl9H94wqj9AAutLEx7N3i1Kt+esYMohh40uP8vG6JJAq2vidoCQdkSbxFMzGS5YL5c5L6sDaL+KlJUgpNmjleGJfG51DvhKg4oAABcbx05Iyu9fy8XyKmqEijiMekpQxAYEj1jm+zMn4vEJINkqKv+IJHq0dHx1zL+YMCdOZiH2G/wD7gdkL9wI6W/4NizZ9dmMfbzjg+OcPVLUU0YlwW0Okdj/EaRF7TpHcNqkP6xy4ZPkCDOKxWHAtHZ8AlD+HkhrJpHMYlNyBHTdlU/EkXbIop+o946MybiaaHliFOMpfDzP7DFuTh9yCOUK9qZITg55Ark16iI44WxYxvZ8RSj+YBzjpeGyaZoi4ORmmHl9Yup7ovQR3DIf4LJE7FoQr5EfzF+HyjxU3rF9OIEuYQqXmTMOVIAe5LketIR7H4JsFiMSfmWoN/bLUH9c3lBOHrm/xEhaz3TOKQNAzhJHUEGLYIpu16J5rS2dTKQTJyKdQIYBSS45ecQzwNabBZ3ZJ9Hj6TLwMky3KU5crlertU5rggvHMcHw0peDUtU45qkqKyCGNgHpQCOtfKr0Q8f6c8eGTv0y1t/5AfSHOH4Oagv8ACUdwRQ+ccmrik/8A7kxv/b6mL/Z+aFypi5s5ecFgnNlo1CL6vDv5X4L4n9nVyZBI/wCk3L9mgqcI1pY8o+XTeJzsxyzV5XLGlnpHTdg0rxM1QnTlkABkuBfU60+sB/I/A+NnWqkKNwW2+8K5Ak2NyGHRx6Rjg/DR/E4hBmqmCXlZOb5czvZiWpC/aqX8GdKyLUEqZRQVOx3D7xHLlWWLhQVBrYxNVSsQsZLKXL0Oxi5MXQPdveEFnKmoePCVp0VmvZMwklWd7bg7QZcnLUWdjyigicksWq0LzJjElu63rGb+wXoUmGZmTsRfQdWrf6xpjZoBBLAaEaEltQedIJPxrKqzGgc0c+8LYjEAgMRldtNfYQYolJmJ0ljRmA1PPlrAlYdChlBerkn2/aMfx+dxz200Lwfh8kEuolJqal6E06HlGbYEjsMgp+WjRSqn08aQdQAEKrmu+tvRvvEXo9H8GUmlNIWxCu8GS/PTyjMmZQhukElVvsenL3jJhvQulKlLBJpsDSvIQHG9weLDlzg05ZDlKXLflIFLdQc2swg0Tt2R5uHIKWAzFbk65bQ8ihrZvMw7OlhjSrwnOItcsafeA7Y26OP4+BlUkBWYqIQBY6m8Rux8ky8cUqZ8ivcRe4vLWJrpAdsqAS4BJ+c+Z6xJ4cFIx0vMtBUQQSm6nTXxfwjuu4ULLZ3iZisz2aI/aSc6w3yoHqb13iskuxFOsLcb4etUlQBDDv2GlS3VojgpO2aCvs5hYBMV+xiu/NQdQlQ9vtHOSp20N9n+IfCxUsmgV3T0VZ/Fo6mhtM+mSZYESe2SgMFN5gCvNQiwlUc/26nj+GKXqpSW8Kn29YRdjPo+Y8MlMovv7CGscvunSkbYOSXdt6QTGyKOA9XynlpFiZ32Fwpk8KCSGIkknqRmPvEXhXEBLXL+OkLlfCGQZXZZFCWqYt9o+KpVgZq0EHMhqc7+T+kclxAhUiWWdkoNL0AMb48uL2bNG0dlI7RYZxmQcuoCZoroYLN7T8PHzBQ6qmB/Mxxcnj3CcozHFBTV/lpNddYm8X4pw1eUyZs8KSbLk0I6hR9o7U8KWtnJJSk96/4fUuC/wmMK/ggMhnLqVUvfvBvlMUT2WkH9I10Oj/8AlS0fE8Fx0STmk4xSNxlWym3DMRU0il/vqeQ38cn/AIzB7RLnfQ3FI+r4rslJH6UnwV/+o5c4zhyS4VlVyWQRuHBjjsZ27xKg38ehPNPxQW1FXiAiZIIymegPQqZRbcs1YeGSu1YHC+nR9KTxTByyVyVqTM0ImEP1MTuI8YkkmYT8RbUJmqV3tKajxjnTPwJonFP0lLidNxEozAiWSsOKsU684plcF/JP+gQ64s+t4nGAAVFh7RPRinJpSAT1u2oo/l/iDYOXVmFvLnHz7TRdhJoyAqqbNtb0rBEYpS0P5u3gKXrDRSjLlUTt+eUJmWhAIA73IaeHSBYkkJ4zDqWzmg26QojBBKMimbRr36Uij8R7FuWv5WB91SSCD013+kPyF4iWTIVZBRg51OpzeGkETNdjUBri9RtzjZGG7zkvz/pgqsKxbM3q19oVtJ6BxOqmGjPr5wplrQWdzy0jCS9948aEjekJVnVYbMCmuug+8YVMo3j+eULFer0ECVNJB2uT7QLNyoJjMxHcUzB41wk013JqNH8fysJ4mdTLalSL9OkEleLu99YIvvRQmByxBNoXQASpvE/QRpJnGtX+zx5UzRjuNjGQU7J2OlqyqKCHSSd/0kDxrHKSsNOlqTMy958rmp09T3vMR1ExKn1IDk1vsIRn4ohQAYqzbUqH1vFIzrRRQsqypndBZgPc3jOIn9xVaMXG9IkJ7QoWwYm70byEVUS0EVXfRib84MNugcJez5/IwaiQQTWGVYAa+9Xip/oykqZE0FOjoZh/yjy+EqNPi05I+6o7WzKJZ7OcezoMtZ/mIav9Q0PXeEe1MuZNUCgEgJa4u/55RtwnhKJSismYokMXUAL6ACOhkYmUkf8ATPoYRuuh0rPnOCxOVRBoRQgwefN1qegf2j6CrGympK9vtA08QAHdQB4wObDwR8/wWGxSpgCJMwIN8wYesP4vB4ggpEhZ7rUZrdY7L+MWpmSmHJcxZowgcmbgj4+ezOKIAMhYLbp+hMLzuyGJ0lHzEfcfhHYR5SOQgqTA4I+CTOyeKH/xK8IH/tbE/wDaVH6BEsaiNkyRqB5RubF8cT87/wCgYgB/hLbpBZPCZwvKV/xMfoSZhU7CArwyX+UeUbyMPjR8RlyZiUkCUsEhvkP2guD4bNWoAy1U1ylLeLNH2ZWHToB5QREobaQHN0Z40QeF8KUlPeI2BH19YrJkJ8dDrDpYBmgC6CvgfrHNJ7OeTE56KvT9umhhOWuhCCQSWr63jaa4XRxXkd6V8YKcK4JDBw5DDzEL2TQCdJbn10a/tGk0gNfxtXlDZXdOrAk7vSF5gOptrq9ftAsawCUOHc1p+eMBCgFfzHJv3S1Db2MZnT+7lA1rowe9L2geFnvQJBIJH1+sBo0k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8" y="3961545"/>
            <a:ext cx="4086591" cy="249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409" y="752358"/>
            <a:ext cx="8825659" cy="1269641"/>
          </a:xfrm>
        </p:spPr>
        <p:txBody>
          <a:bodyPr/>
          <a:lstStyle/>
          <a:p>
            <a:r>
              <a:rPr lang="en-US" dirty="0" smtClean="0"/>
              <a:t>Bana</a:t>
            </a:r>
            <a:r>
              <a:rPr lang="en-US" dirty="0"/>
              <a:t>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409" y="3464415"/>
            <a:ext cx="8825659" cy="3065174"/>
          </a:xfrm>
        </p:spPr>
        <p:txBody>
          <a:bodyPr/>
          <a:lstStyle/>
          <a:p>
            <a:r>
              <a:rPr lang="en-US" dirty="0" smtClean="0"/>
              <a:t>Connotation: negative </a:t>
            </a:r>
          </a:p>
          <a:p>
            <a:endParaRPr lang="en-US" dirty="0"/>
          </a:p>
          <a:p>
            <a:r>
              <a:rPr lang="en-US" dirty="0" smtClean="0"/>
              <a:t>Etymology</a:t>
            </a:r>
            <a:r>
              <a:rPr lang="en-US" dirty="0"/>
              <a:t>: </a:t>
            </a:r>
            <a:r>
              <a:rPr lang="en-US" dirty="0"/>
              <a:t>relating to compulsory feudal service, hence common to all, commonplace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Word Structure: -al means of the kind of, pertaining to, having the form or character of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857" y="360609"/>
            <a:ext cx="3103808" cy="3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Belabor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Eras Light ITC" pitchFamily="34" charset="0"/>
              </a:rPr>
              <a:t>Connotation: </a:t>
            </a:r>
            <a:r>
              <a:rPr lang="en-US" sz="3000" i="1" dirty="0" smtClean="0">
                <a:solidFill>
                  <a:schemeClr val="accent2"/>
                </a:solidFill>
                <a:latin typeface="Cracked Johnnie" pitchFamily="2" charset="0"/>
              </a:rPr>
              <a:t>negative</a:t>
            </a:r>
          </a:p>
          <a:p>
            <a:r>
              <a:rPr lang="en-US" sz="3000" dirty="0" smtClean="0">
                <a:latin typeface="Eras Light ITC" pitchFamily="34" charset="0"/>
              </a:rPr>
              <a:t>Etymology: c.1600, "to exert one's strength upon," from be + labor. But figurative sense of "assail with words" is attested somewhat earlier(1590s).</a:t>
            </a:r>
          </a:p>
          <a:p>
            <a:endParaRPr lang="en-US" dirty="0">
              <a:latin typeface="Eras Light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83" y="3411415"/>
            <a:ext cx="4504225" cy="32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Demi ITC" pitchFamily="34" charset="0"/>
              </a:rPr>
              <a:t>Carping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Eras Light ITC" pitchFamily="34" charset="0"/>
              </a:rPr>
              <a:t>Connotation: </a:t>
            </a:r>
            <a:r>
              <a:rPr lang="en-US" dirty="0" smtClean="0">
                <a:solidFill>
                  <a:schemeClr val="accent2"/>
                </a:solidFill>
                <a:latin typeface="Cracked Johnnie" pitchFamily="2" charset="0"/>
              </a:rPr>
              <a:t>negative</a:t>
            </a:r>
          </a:p>
          <a:p>
            <a:r>
              <a:rPr lang="en-US" dirty="0" smtClean="0">
                <a:latin typeface="Eras Light ITC" pitchFamily="34" charset="0"/>
              </a:rPr>
              <a:t>Etymology: </a:t>
            </a:r>
            <a:r>
              <a:rPr lang="en-US" dirty="0" smtClean="0"/>
              <a:t>Old</a:t>
            </a:r>
            <a:r>
              <a:rPr lang="en-US" dirty="0"/>
              <a:t> Norse </a:t>
            </a:r>
            <a:r>
              <a:rPr lang="en-US" i="1" dirty="0" err="1"/>
              <a:t>karpa</a:t>
            </a:r>
            <a:r>
              <a:rPr lang="en-US" i="1" dirty="0"/>
              <a:t> </a:t>
            </a:r>
            <a:r>
              <a:rPr lang="en-US" dirty="0"/>
              <a:t>to boast; related to </a:t>
            </a:r>
            <a:r>
              <a:rPr lang="en-US" dirty="0" smtClean="0"/>
              <a:t>Latin </a:t>
            </a:r>
            <a:r>
              <a:rPr lang="en-US" i="1" dirty="0" err="1" smtClean="0"/>
              <a:t>carpere</a:t>
            </a:r>
            <a:r>
              <a:rPr lang="en-US" i="1" dirty="0"/>
              <a:t> </a:t>
            </a:r>
            <a:r>
              <a:rPr lang="en-US" dirty="0"/>
              <a:t>to pluck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2.bp.blogspot.com/_AvJVkDUnTIs/SKWgLiYobmI/AAAAAAAAAN4/e3Q6zeQcvkc/s400/Stop+all+your+Nagging,+Rubbish,+annoying,+critic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491" y="3522784"/>
            <a:ext cx="5994400" cy="255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7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3"/>
            <a:ext cx="8825659" cy="1282521"/>
          </a:xfrm>
        </p:spPr>
        <p:txBody>
          <a:bodyPr/>
          <a:lstStyle/>
          <a:p>
            <a:r>
              <a:rPr lang="en-US" dirty="0" smtClean="0"/>
              <a:t>Coherent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3064503"/>
            <a:ext cx="8825659" cy="3259037"/>
          </a:xfrm>
        </p:spPr>
        <p:txBody>
          <a:bodyPr>
            <a:normAutofit/>
          </a:bodyPr>
          <a:lstStyle/>
          <a:p>
            <a:r>
              <a:rPr lang="en-US" dirty="0" smtClean="0"/>
              <a:t>Connotation: Positive</a:t>
            </a:r>
          </a:p>
          <a:p>
            <a:endParaRPr lang="en-US" dirty="0"/>
          </a:p>
          <a:p>
            <a:r>
              <a:rPr lang="en-US" dirty="0"/>
              <a:t>Etymology: </a:t>
            </a:r>
            <a:r>
              <a:rPr lang="en-US" dirty="0" smtClean="0"/>
              <a:t>Latin </a:t>
            </a:r>
            <a:r>
              <a:rPr lang="en-US" dirty="0" smtClean="0"/>
              <a:t>"cohere</a:t>
            </a:r>
            <a:r>
              <a:rPr lang="en-US" dirty="0"/>
              <a:t>," from </a:t>
            </a:r>
            <a:r>
              <a:rPr lang="en-US" i="1" dirty="0"/>
              <a:t>com-</a:t>
            </a:r>
            <a:r>
              <a:rPr lang="en-US" dirty="0"/>
              <a:t> "together" (see </a:t>
            </a:r>
            <a:r>
              <a:rPr lang="en-US" dirty="0">
                <a:hlinkClick r:id="rId2"/>
              </a:rPr>
              <a:t>co-</a:t>
            </a:r>
            <a:r>
              <a:rPr lang="en-US" dirty="0"/>
              <a:t>) + </a:t>
            </a:r>
            <a:r>
              <a:rPr lang="en-US" i="1" dirty="0" err="1"/>
              <a:t>haerere</a:t>
            </a:r>
            <a:r>
              <a:rPr lang="en-US" dirty="0"/>
              <a:t> "to stick"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46" y="604941"/>
            <a:ext cx="3131263" cy="29682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88" y="4519246"/>
            <a:ext cx="2662603" cy="200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3"/>
            <a:ext cx="8825659" cy="1282521"/>
          </a:xfrm>
        </p:spPr>
        <p:txBody>
          <a:bodyPr/>
          <a:lstStyle/>
          <a:p>
            <a:r>
              <a:rPr lang="en-US" dirty="0" smtClean="0"/>
              <a:t>Congeal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3103127"/>
            <a:ext cx="8825659" cy="2924186"/>
          </a:xfrm>
        </p:spPr>
        <p:txBody>
          <a:bodyPr>
            <a:normAutofit/>
          </a:bodyPr>
          <a:lstStyle/>
          <a:p>
            <a:r>
              <a:rPr lang="en-US" dirty="0" smtClean="0"/>
              <a:t>Connotation: neutral</a:t>
            </a:r>
          </a:p>
          <a:p>
            <a:endParaRPr lang="en-US" dirty="0"/>
          </a:p>
          <a:p>
            <a:r>
              <a:rPr lang="en-US" dirty="0"/>
              <a:t>Etymology: </a:t>
            </a:r>
            <a:r>
              <a:rPr lang="en-US" dirty="0" smtClean="0"/>
              <a:t>Latin </a:t>
            </a:r>
            <a:r>
              <a:rPr lang="en-US" dirty="0" err="1"/>
              <a:t>congelāre</a:t>
            </a:r>
            <a:r>
              <a:rPr lang="en-US" dirty="0"/>
              <a:t>, equivalent to </a:t>
            </a:r>
            <a:r>
              <a:rPr lang="en-US" dirty="0" smtClean="0"/>
              <a:t>con- </a:t>
            </a:r>
            <a:r>
              <a:rPr lang="en-US" dirty="0"/>
              <a:t>+ </a:t>
            </a:r>
            <a:r>
              <a:rPr lang="en-US" dirty="0" err="1"/>
              <a:t>gelāre</a:t>
            </a:r>
            <a:r>
              <a:rPr lang="en-US" dirty="0"/>
              <a:t> to freeze;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Word Structure: prefix </a:t>
            </a:r>
            <a:r>
              <a:rPr lang="en-US" dirty="0"/>
              <a:t>–con </a:t>
            </a:r>
            <a:r>
              <a:rPr lang="en-US" dirty="0" smtClean="0"/>
              <a:t>means together</a:t>
            </a:r>
            <a:r>
              <a:rPr lang="en-US" dirty="0"/>
              <a:t>; with; jointly commingle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55" y="762569"/>
            <a:ext cx="2599856" cy="26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6"/>
            <a:ext cx="11176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Connotation: Positive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Etymology:from</a:t>
            </a:r>
            <a:r>
              <a:rPr lang="en-US" dirty="0"/>
              <a:t> L. </a:t>
            </a:r>
            <a:r>
              <a:rPr lang="en-US" dirty="0" smtClean="0"/>
              <a:t>aemulat,</a:t>
            </a:r>
            <a:r>
              <a:rPr lang="en-US" dirty="0"/>
              <a:t> pp. stem of aemulari "to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rival</a:t>
            </a:r>
            <a:r>
              <a:rPr lang="en-US" dirty="0"/>
              <a:t>" (</a:t>
            </a:r>
            <a:r>
              <a:rPr lang="en-US" dirty="0" smtClean="0"/>
              <a:t>see emulation).</a:t>
            </a:r>
          </a:p>
          <a:p>
            <a:r>
              <a:rPr lang="en-US" dirty="0" smtClean="0"/>
              <a:t>Word Structure: prefix </a:t>
            </a:r>
            <a:r>
              <a:rPr lang="en-US" i="1" dirty="0" err="1" smtClean="0"/>
              <a:t>em</a:t>
            </a:r>
            <a:r>
              <a:rPr lang="en-US" i="1" dirty="0" smtClean="0"/>
              <a:t>- </a:t>
            </a:r>
            <a:r>
              <a:rPr lang="en-US" dirty="0" smtClean="0"/>
              <a:t>means “into,” suffix </a:t>
            </a:r>
            <a:r>
              <a:rPr lang="en-US" i="1" dirty="0" smtClean="0"/>
              <a:t>–ate </a:t>
            </a:r>
            <a:r>
              <a:rPr lang="en-US" dirty="0" smtClean="0"/>
              <a:t>means “cause to be, office of”</a:t>
            </a:r>
            <a:endParaRPr lang="en-US" i="1" dirty="0"/>
          </a:p>
        </p:txBody>
      </p:sp>
      <p:pic>
        <p:nvPicPr>
          <p:cNvPr id="3074" name="Picture 2" descr="http://generic.pixmac.com/4/girl-and-her-copy-friend-without-clipart-76452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3" y="0"/>
            <a:ext cx="4127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3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iRespondQuestionMaste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15.xml><?xml version="1.0" encoding="utf-8"?>
<a:theme xmlns:a="http://schemas.openxmlformats.org/drawingml/2006/main" name="iRespondGraphMaste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1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331</TotalTime>
  <Words>335</Words>
  <Application>Microsoft Office PowerPoint</Application>
  <PresentationFormat>Custom</PresentationFormat>
  <Paragraphs>95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Vapor Trail</vt:lpstr>
      <vt:lpstr>Ion</vt:lpstr>
      <vt:lpstr>Equity</vt:lpstr>
      <vt:lpstr>1_Equity</vt:lpstr>
      <vt:lpstr>1_Ion</vt:lpstr>
      <vt:lpstr>2_Ion</vt:lpstr>
      <vt:lpstr>Office Theme</vt:lpstr>
      <vt:lpstr>1_Office Theme</vt:lpstr>
      <vt:lpstr>2_Office Theme</vt:lpstr>
      <vt:lpstr>Facet</vt:lpstr>
      <vt:lpstr>1_Facet</vt:lpstr>
      <vt:lpstr>2_Equity</vt:lpstr>
      <vt:lpstr>Default</vt:lpstr>
      <vt:lpstr>iRespondQuestionMaster</vt:lpstr>
      <vt:lpstr>iRespondGraphMaster</vt:lpstr>
      <vt:lpstr>Apex</vt:lpstr>
      <vt:lpstr>Vocabulary Level G</vt:lpstr>
      <vt:lpstr>ACQUISITIVE</vt:lpstr>
      <vt:lpstr>Arrogate</vt:lpstr>
      <vt:lpstr>Banal</vt:lpstr>
      <vt:lpstr>Belabor</vt:lpstr>
      <vt:lpstr>Carping</vt:lpstr>
      <vt:lpstr>Coherent</vt:lpstr>
      <vt:lpstr>Congeal </vt:lpstr>
      <vt:lpstr>Emulate</vt:lpstr>
      <vt:lpstr>Encomium</vt:lpstr>
      <vt:lpstr>Eschew</vt:lpstr>
      <vt:lpstr>Germane Connotation: Positive</vt:lpstr>
      <vt:lpstr>Insatiable</vt:lpstr>
      <vt:lpstr>Intransigent</vt:lpstr>
      <vt:lpstr>Invidious</vt:lpstr>
      <vt:lpstr>Largesse</vt:lpstr>
      <vt:lpstr>Reconnaissance</vt:lpstr>
      <vt:lpstr>Substantiate</vt:lpstr>
      <vt:lpstr>Taciturn</vt:lpstr>
      <vt:lpstr>Temporize</vt:lpstr>
      <vt:lpstr>Tenable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ACQUISITIVE</dc:title>
  <dc:creator>Emily Shaheen</dc:creator>
  <cp:lastModifiedBy>Stephanie Tatum</cp:lastModifiedBy>
  <cp:revision>16</cp:revision>
  <dcterms:created xsi:type="dcterms:W3CDTF">2014-08-12T01:44:28Z</dcterms:created>
  <dcterms:modified xsi:type="dcterms:W3CDTF">2014-12-27T17:49:12Z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