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9" r:id="rId5"/>
    <p:sldMasterId id="2147483711" r:id="rId6"/>
    <p:sldMasterId id="2147483723" r:id="rId7"/>
    <p:sldMasterId id="2147483735" r:id="rId8"/>
  </p:sldMasterIdLst>
  <p:sldIdLst>
    <p:sldId id="256" r:id="rId9"/>
    <p:sldId id="257" r:id="rId10"/>
    <p:sldId id="258" r:id="rId11"/>
    <p:sldId id="259" r:id="rId12"/>
    <p:sldId id="260" r:id="rId13"/>
    <p:sldId id="261" r:id="rId14"/>
    <p:sldId id="262" r:id="rId15"/>
    <p:sldId id="263" r:id="rId16"/>
    <p:sldId id="264" r:id="rId17"/>
    <p:sldId id="278" r:id="rId18"/>
    <p:sldId id="269" r:id="rId19"/>
    <p:sldId id="270" r:id="rId20"/>
    <p:sldId id="265" r:id="rId21"/>
    <p:sldId id="266" r:id="rId22"/>
    <p:sldId id="267" r:id="rId23"/>
    <p:sldId id="268" r:id="rId24"/>
    <p:sldId id="271" r:id="rId25"/>
    <p:sldId id="272" r:id="rId26"/>
    <p:sldId id="273" r:id="rId27"/>
    <p:sldId id="274" r:id="rId28"/>
    <p:sldId id="275"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35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12/27/2014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485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64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981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32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82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152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65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89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12/27/2014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652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3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983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438086"/>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75C6EB4-E1A0-431B-AD46-82C87D49C16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4982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D75C6EB4-E1A0-431B-AD46-82C87D49C16E}" type="slidenum">
              <a:rPr lang="en-US" smtClean="0"/>
              <a:pPr/>
              <a:t>‹#›</a:t>
            </a:fld>
            <a:endParaRPr lang="en-US"/>
          </a:p>
        </p:txBody>
      </p:sp>
    </p:spTree>
    <p:extLst>
      <p:ext uri="{BB962C8B-B14F-4D97-AF65-F5344CB8AC3E}">
        <p14:creationId xmlns:p14="http://schemas.microsoft.com/office/powerpoint/2010/main" val="2305033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D75C6EB4-E1A0-431B-AD46-82C87D49C16E}" type="slidenum">
              <a:rPr lang="en-US" smtClean="0"/>
              <a:pPr/>
              <a:t>‹#›</a:t>
            </a:fld>
            <a:endParaRPr lang="en-US"/>
          </a:p>
        </p:txBody>
      </p:sp>
    </p:spTree>
    <p:extLst>
      <p:ext uri="{BB962C8B-B14F-4D97-AF65-F5344CB8AC3E}">
        <p14:creationId xmlns:p14="http://schemas.microsoft.com/office/powerpoint/2010/main" val="411095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D75C6EB4-E1A0-431B-AD46-82C87D49C16E}" type="slidenum">
              <a:rPr lang="en-US" smtClean="0"/>
              <a:pPr/>
              <a:t>‹#›</a:t>
            </a:fld>
            <a:endParaRPr lang="en-US"/>
          </a:p>
        </p:txBody>
      </p:sp>
    </p:spTree>
    <p:extLst>
      <p:ext uri="{BB962C8B-B14F-4D97-AF65-F5344CB8AC3E}">
        <p14:creationId xmlns:p14="http://schemas.microsoft.com/office/powerpoint/2010/main" val="62365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C4D573A0-0C41-4652-A65C-9DB04ED3F3FC}" type="datetimeFigureOut">
              <a:rPr lang="en-US" smtClean="0">
                <a:solidFill>
                  <a:srgbClr val="438086"/>
                </a:solidFill>
              </a:rPr>
              <a:pPr/>
              <a:t>12/27/2014</a:t>
            </a:fld>
            <a:endParaRPr lang="en-US">
              <a:solidFill>
                <a:srgbClr val="438086"/>
              </a:solidFill>
            </a:endParaRPr>
          </a:p>
        </p:txBody>
      </p:sp>
      <p:sp>
        <p:nvSpPr>
          <p:cNvPr id="27" name="Slide Number Placeholder 26"/>
          <p:cNvSpPr>
            <a:spLocks noGrp="1"/>
          </p:cNvSpPr>
          <p:nvPr>
            <p:ph type="sldNum" sz="quarter" idx="11"/>
          </p:nvPr>
        </p:nvSpPr>
        <p:spPr/>
        <p:txBody>
          <a:bodyPr rtlCol="0"/>
          <a:lstStyle/>
          <a:p>
            <a:fld id="{D75C6EB4-E1A0-431B-AD46-82C87D49C16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438086"/>
              </a:solidFill>
            </a:endParaRPr>
          </a:p>
        </p:txBody>
      </p:sp>
    </p:spTree>
    <p:extLst>
      <p:ext uri="{BB962C8B-B14F-4D97-AF65-F5344CB8AC3E}">
        <p14:creationId xmlns:p14="http://schemas.microsoft.com/office/powerpoint/2010/main" val="11811514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438086"/>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D75C6EB4-E1A0-431B-AD46-82C87D49C16E}" type="slidenum">
              <a:rPr lang="en-US" smtClean="0"/>
              <a:pPr/>
              <a:t>‹#›</a:t>
            </a:fld>
            <a:endParaRPr lang="en-US"/>
          </a:p>
        </p:txBody>
      </p:sp>
    </p:spTree>
    <p:extLst>
      <p:ext uri="{BB962C8B-B14F-4D97-AF65-F5344CB8AC3E}">
        <p14:creationId xmlns:p14="http://schemas.microsoft.com/office/powerpoint/2010/main" val="643560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3" name="Footer Placeholder 2"/>
          <p:cNvSpPr>
            <a:spLocks noGrp="1"/>
          </p:cNvSpPr>
          <p:nvPr>
            <p:ph type="ftr" sz="quarter" idx="11"/>
          </p:nvPr>
        </p:nvSpPr>
        <p:spPr/>
        <p:txBody>
          <a:bodyPr/>
          <a:lstStyle/>
          <a:p>
            <a:endParaRPr lang="en-US">
              <a:solidFill>
                <a:srgbClr val="438086"/>
              </a:solidFill>
            </a:endParaRPr>
          </a:p>
        </p:txBody>
      </p:sp>
      <p:sp>
        <p:nvSpPr>
          <p:cNvPr id="4" name="Slide Number Placeholder 3"/>
          <p:cNvSpPr>
            <a:spLocks noGrp="1"/>
          </p:cNvSpPr>
          <p:nvPr>
            <p:ph type="sldNum" sz="quarter" idx="12"/>
          </p:nvPr>
        </p:nvSpPr>
        <p:spPr/>
        <p:txBody>
          <a:bodyPr/>
          <a:lstStyle/>
          <a:p>
            <a:fld id="{D75C6EB4-E1A0-431B-AD46-82C87D49C16E}" type="slidenum">
              <a:rPr lang="en-US" smtClean="0"/>
              <a:pPr/>
              <a:t>‹#›</a:t>
            </a:fld>
            <a:endParaRPr lang="en-US"/>
          </a:p>
        </p:txBody>
      </p:sp>
    </p:spTree>
    <p:extLst>
      <p:ext uri="{BB962C8B-B14F-4D97-AF65-F5344CB8AC3E}">
        <p14:creationId xmlns:p14="http://schemas.microsoft.com/office/powerpoint/2010/main" val="1653217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12/27/2014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D75C6EB4-E1A0-431B-AD46-82C87D49C16E}" type="slidenum">
              <a:rPr lang="en-US" smtClean="0"/>
              <a:pPr/>
              <a:t>‹#›</a:t>
            </a:fld>
            <a:endParaRPr lang="en-US"/>
          </a:p>
        </p:txBody>
      </p:sp>
    </p:spTree>
    <p:extLst>
      <p:ext uri="{BB962C8B-B14F-4D97-AF65-F5344CB8AC3E}">
        <p14:creationId xmlns:p14="http://schemas.microsoft.com/office/powerpoint/2010/main" val="3291606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6" name="Footer Placeholder 5"/>
          <p:cNvSpPr>
            <a:spLocks noGrp="1"/>
          </p:cNvSpPr>
          <p:nvPr>
            <p:ph type="ftr" sz="quarter" idx="11"/>
          </p:nvPr>
        </p:nvSpPr>
        <p:spPr/>
        <p:txBody>
          <a:bodyPr/>
          <a:lstStyle/>
          <a:p>
            <a:endParaRPr lang="en-US">
              <a:solidFill>
                <a:srgbClr val="438086"/>
              </a:solidFill>
            </a:endParaRPr>
          </a:p>
        </p:txBody>
      </p:sp>
      <p:sp>
        <p:nvSpPr>
          <p:cNvPr id="7" name="Slide Number Placeholder 6"/>
          <p:cNvSpPr>
            <a:spLocks noGrp="1"/>
          </p:cNvSpPr>
          <p:nvPr>
            <p:ph type="sldNum" sz="quarter" idx="12"/>
          </p:nvPr>
        </p:nvSpPr>
        <p:spPr/>
        <p:txBody>
          <a:bodyPr/>
          <a:lstStyle/>
          <a:p>
            <a:fld id="{D75C6EB4-E1A0-431B-AD46-82C87D49C16E}" type="slidenum">
              <a:rPr lang="en-US" smtClean="0"/>
              <a:pPr/>
              <a:t>‹#›</a:t>
            </a:fld>
            <a:endParaRPr lang="en-US"/>
          </a:p>
        </p:txBody>
      </p:sp>
    </p:spTree>
    <p:extLst>
      <p:ext uri="{BB962C8B-B14F-4D97-AF65-F5344CB8AC3E}">
        <p14:creationId xmlns:p14="http://schemas.microsoft.com/office/powerpoint/2010/main" val="12629339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D75C6EB4-E1A0-431B-AD46-82C87D49C16E}" type="slidenum">
              <a:rPr lang="en-US" smtClean="0"/>
              <a:pPr/>
              <a:t>‹#›</a:t>
            </a:fld>
            <a:endParaRPr lang="en-US"/>
          </a:p>
        </p:txBody>
      </p:sp>
    </p:spTree>
    <p:extLst>
      <p:ext uri="{BB962C8B-B14F-4D97-AF65-F5344CB8AC3E}">
        <p14:creationId xmlns:p14="http://schemas.microsoft.com/office/powerpoint/2010/main" val="3096850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5" name="Footer Placeholder 4"/>
          <p:cNvSpPr>
            <a:spLocks noGrp="1"/>
          </p:cNvSpPr>
          <p:nvPr>
            <p:ph type="ftr" sz="quarter" idx="11"/>
          </p:nvPr>
        </p:nvSpPr>
        <p:spPr/>
        <p:txBody>
          <a:bodyPr/>
          <a:lstStyle/>
          <a:p>
            <a:endParaRPr lang="en-US">
              <a:solidFill>
                <a:srgbClr val="438086"/>
              </a:solidFill>
            </a:endParaRPr>
          </a:p>
        </p:txBody>
      </p:sp>
      <p:sp>
        <p:nvSpPr>
          <p:cNvPr id="6" name="Slide Number Placeholder 5"/>
          <p:cNvSpPr>
            <a:spLocks noGrp="1"/>
          </p:cNvSpPr>
          <p:nvPr>
            <p:ph type="sldNum" sz="quarter" idx="12"/>
          </p:nvPr>
        </p:nvSpPr>
        <p:spPr/>
        <p:txBody>
          <a:bodyPr/>
          <a:lstStyle/>
          <a:p>
            <a:fld id="{D75C6EB4-E1A0-431B-AD46-82C87D49C16E}" type="slidenum">
              <a:rPr lang="en-US" smtClean="0"/>
              <a:pPr/>
              <a:t>‹#›</a:t>
            </a:fld>
            <a:endParaRPr lang="en-US"/>
          </a:p>
        </p:txBody>
      </p:sp>
    </p:spTree>
    <p:extLst>
      <p:ext uri="{BB962C8B-B14F-4D97-AF65-F5344CB8AC3E}">
        <p14:creationId xmlns:p14="http://schemas.microsoft.com/office/powerpoint/2010/main" val="3776910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4"/>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48"/>
            <a:ext cx="7929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1585421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447188"/>
            <a:ext cx="7928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34" y="2222287"/>
            <a:ext cx="7915931"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2883979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2951396"/>
            <a:ext cx="7921064"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0" y="5281202"/>
            <a:ext cx="7921064"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2184830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4" y="2222288"/>
            <a:ext cx="3889405"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62" y="2222287"/>
            <a:ext cx="3895937"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22484829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46" y="2174875"/>
            <a:ext cx="389239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1047" y="2751139"/>
            <a:ext cx="3892392"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62" y="2174875"/>
            <a:ext cx="389593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62" y="2751139"/>
            <a:ext cx="3895937"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3786410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264438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14914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4" y="446088"/>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4"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5" y="446089"/>
            <a:ext cx="4689475"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4" y="2260739"/>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23036265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46" y="727523"/>
            <a:ext cx="3639741"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611046" y="2344684"/>
            <a:ext cx="3639741"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914358" y="6041363"/>
            <a:ext cx="732659" cy="365125"/>
          </a:xfrm>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6" name="Footer Placeholder 5"/>
          <p:cNvSpPr>
            <a:spLocks noGrp="1"/>
          </p:cNvSpPr>
          <p:nvPr>
            <p:ph type="ftr" sz="quarter" idx="11"/>
          </p:nvPr>
        </p:nvSpPr>
        <p:spPr>
          <a:xfrm>
            <a:off x="442797" y="6041363"/>
            <a:ext cx="2471560" cy="365125"/>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3647017" y="5915889"/>
            <a:ext cx="796616" cy="490599"/>
          </a:xfrm>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1641066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0" y="4800600"/>
            <a:ext cx="7921064"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607500" y="5367338"/>
            <a:ext cx="7921064"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2189474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3" y="1081456"/>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39" y="1238502"/>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2" y="4443681"/>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82" y="1081457"/>
            <a:ext cx="28575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25237723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7" y="2435958"/>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0" y="2286001"/>
            <a:ext cx="3660225"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411962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2074758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9"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56" y="586171"/>
            <a:ext cx="1871093"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1" y="446089"/>
            <a:ext cx="4958655"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5E9A0-F8ED-43BB-97D7-6886376B98CA}" type="datetimeFigureOut">
              <a:rPr lang="en-US" smtClean="0">
                <a:solidFill>
                  <a:prstClr val="white"/>
                </a:solidFill>
              </a:rPr>
              <a:pPr/>
              <a:t>12/27/2014</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13711762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6B17EFC-CD2C-41F9-AB4E-E7A438F1D1D7}" type="datetimeFigureOut">
              <a:rPr lang="en-US" smtClean="0">
                <a:solidFill>
                  <a:srgbClr val="575F6D"/>
                </a:solidFill>
              </a:rPr>
              <a:pPr/>
              <a:t>12/27/2014</a:t>
            </a:fld>
            <a:endParaRPr lang="en-US">
              <a:solidFill>
                <a:srgbClr val="575F6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87679204-836D-49BB-8E10-4F6FD94C7F00}" type="slidenum">
              <a:rPr lang="en-US" smtClean="0"/>
              <a:pPr/>
              <a:t>‹#›</a:t>
            </a:fld>
            <a:endParaRPr lang="en-US"/>
          </a:p>
        </p:txBody>
      </p:sp>
    </p:spTree>
    <p:extLst>
      <p:ext uri="{BB962C8B-B14F-4D97-AF65-F5344CB8AC3E}">
        <p14:creationId xmlns:p14="http://schemas.microsoft.com/office/powerpoint/2010/main" val="294120717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6B17EFC-CD2C-41F9-AB4E-E7A438F1D1D7}" type="datetimeFigureOut">
              <a:rPr lang="en-US" smtClean="0">
                <a:solidFill>
                  <a:srgbClr val="575F6D"/>
                </a:solidFill>
              </a:rPr>
              <a:pPr/>
              <a:t>12/27/2014</a:t>
            </a:fld>
            <a:endParaRPr lang="en-US">
              <a:solidFill>
                <a:srgbClr val="575F6D"/>
              </a:solidFill>
            </a:endParaRPr>
          </a:p>
        </p:txBody>
      </p:sp>
      <p:sp>
        <p:nvSpPr>
          <p:cNvPr id="9" name="Slide Number Placeholder 8"/>
          <p:cNvSpPr>
            <a:spLocks noGrp="1"/>
          </p:cNvSpPr>
          <p:nvPr>
            <p:ph type="sldNum" sz="quarter" idx="15"/>
          </p:nvPr>
        </p:nvSpPr>
        <p:spPr/>
        <p:txBody>
          <a:bodyPr rtlCol="0"/>
          <a:lstStyle/>
          <a:p>
            <a:fld id="{87679204-836D-49BB-8E10-4F6FD94C7F00}"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273811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12/27/2014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6B17EFC-CD2C-41F9-AB4E-E7A438F1D1D7}" type="datetimeFigureOut">
              <a:rPr lang="en-US" smtClean="0">
                <a:solidFill>
                  <a:srgbClr val="FFF39D"/>
                </a:solidFill>
              </a:rPr>
              <a:pPr/>
              <a:t>12/27/2014</a:t>
            </a:fld>
            <a:endParaRPr lang="en-US">
              <a:solidFill>
                <a:srgbClr val="FFF39D"/>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87679204-836D-49BB-8E10-4F6FD94C7F00}" type="slidenum">
              <a:rPr lang="en-US" smtClean="0"/>
              <a:pPr/>
              <a:t>‹#›</a:t>
            </a:fld>
            <a:endParaRPr lang="en-US"/>
          </a:p>
        </p:txBody>
      </p:sp>
    </p:spTree>
    <p:extLst>
      <p:ext uri="{BB962C8B-B14F-4D97-AF65-F5344CB8AC3E}">
        <p14:creationId xmlns:p14="http://schemas.microsoft.com/office/powerpoint/2010/main" val="138725035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B17EFC-CD2C-41F9-AB4E-E7A438F1D1D7}" type="datetimeFigureOut">
              <a:rPr lang="en-US" smtClean="0">
                <a:solidFill>
                  <a:srgbClr val="575F6D"/>
                </a:solidFill>
              </a:rPr>
              <a:pPr/>
              <a:t>12/27/2014</a:t>
            </a:fld>
            <a:endParaRPr lang="en-US">
              <a:solidFill>
                <a:srgbClr val="575F6D"/>
              </a:solidFill>
            </a:endParaRPr>
          </a:p>
        </p:txBody>
      </p:sp>
      <p:sp>
        <p:nvSpPr>
          <p:cNvPr id="6" name="Footer Placeholder 5"/>
          <p:cNvSpPr>
            <a:spLocks noGrp="1"/>
          </p:cNvSpPr>
          <p:nvPr>
            <p:ph type="ftr" sz="quarter" idx="11"/>
          </p:nvPr>
        </p:nvSpPr>
        <p:spPr/>
        <p:txBody>
          <a:bodyPr/>
          <a:lstStyle/>
          <a:p>
            <a:endParaRPr lang="en-US">
              <a:solidFill>
                <a:srgbClr val="575F6D"/>
              </a:solidFill>
            </a:endParaRPr>
          </a:p>
        </p:txBody>
      </p:sp>
      <p:sp>
        <p:nvSpPr>
          <p:cNvPr id="7" name="Slide Number Placeholder 6"/>
          <p:cNvSpPr>
            <a:spLocks noGrp="1"/>
          </p:cNvSpPr>
          <p:nvPr>
            <p:ph type="sldNum" sz="quarter" idx="12"/>
          </p:nvPr>
        </p:nvSpPr>
        <p:spPr/>
        <p:txBody>
          <a:bodyPr/>
          <a:lstStyle/>
          <a:p>
            <a:fld id="{87679204-836D-49BB-8E10-4F6FD94C7F00}"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21880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6B17EFC-CD2C-41F9-AB4E-E7A438F1D1D7}" type="datetimeFigureOut">
              <a:rPr lang="en-US" smtClean="0">
                <a:solidFill>
                  <a:srgbClr val="575F6D"/>
                </a:solidFill>
              </a:rPr>
              <a:pPr/>
              <a:t>12/27/2014</a:t>
            </a:fld>
            <a:endParaRPr lang="en-US">
              <a:solidFill>
                <a:srgbClr val="575F6D"/>
              </a:solidFill>
            </a:endParaRPr>
          </a:p>
        </p:txBody>
      </p:sp>
      <p:sp>
        <p:nvSpPr>
          <p:cNvPr id="8" name="Footer Placeholder 7"/>
          <p:cNvSpPr>
            <a:spLocks noGrp="1"/>
          </p:cNvSpPr>
          <p:nvPr>
            <p:ph type="ftr" sz="quarter" idx="11"/>
          </p:nvPr>
        </p:nvSpPr>
        <p:spPr/>
        <p:txBody>
          <a:bodyPr/>
          <a:lstStyle/>
          <a:p>
            <a:endParaRPr lang="en-US">
              <a:solidFill>
                <a:srgbClr val="575F6D"/>
              </a:solidFill>
            </a:endParaRPr>
          </a:p>
        </p:txBody>
      </p:sp>
      <p:sp>
        <p:nvSpPr>
          <p:cNvPr id="9" name="Slide Number Placeholder 8"/>
          <p:cNvSpPr>
            <a:spLocks noGrp="1"/>
          </p:cNvSpPr>
          <p:nvPr>
            <p:ph type="sldNum" sz="quarter" idx="12"/>
          </p:nvPr>
        </p:nvSpPr>
        <p:spPr/>
        <p:txBody>
          <a:bodyPr/>
          <a:lstStyle/>
          <a:p>
            <a:fld id="{87679204-836D-49BB-8E10-4F6FD94C7F00}"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762722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6B17EFC-CD2C-41F9-AB4E-E7A438F1D1D7}" type="datetimeFigureOut">
              <a:rPr lang="en-US" smtClean="0">
                <a:solidFill>
                  <a:srgbClr val="575F6D"/>
                </a:solidFill>
              </a:rPr>
              <a:pPr/>
              <a:t>12/27/2014</a:t>
            </a:fld>
            <a:endParaRPr lang="en-US">
              <a:solidFill>
                <a:srgbClr val="575F6D"/>
              </a:solidFill>
            </a:endParaRPr>
          </a:p>
        </p:txBody>
      </p:sp>
      <p:sp>
        <p:nvSpPr>
          <p:cNvPr id="7" name="Slide Number Placeholder 6"/>
          <p:cNvSpPr>
            <a:spLocks noGrp="1"/>
          </p:cNvSpPr>
          <p:nvPr>
            <p:ph type="sldNum" sz="quarter" idx="11"/>
          </p:nvPr>
        </p:nvSpPr>
        <p:spPr/>
        <p:txBody>
          <a:bodyPr rtlCol="0"/>
          <a:lstStyle/>
          <a:p>
            <a:fld id="{87679204-836D-49BB-8E10-4F6FD94C7F00}"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540015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17EFC-CD2C-41F9-AB4E-E7A438F1D1D7}" type="datetimeFigureOut">
              <a:rPr lang="en-US" smtClean="0">
                <a:solidFill>
                  <a:srgbClr val="575F6D"/>
                </a:solidFill>
              </a:rPr>
              <a:pPr/>
              <a:t>12/27/2014</a:t>
            </a:fld>
            <a:endParaRPr lang="en-US">
              <a:solidFill>
                <a:srgbClr val="575F6D"/>
              </a:solidFill>
            </a:endParaRPr>
          </a:p>
        </p:txBody>
      </p:sp>
      <p:sp>
        <p:nvSpPr>
          <p:cNvPr id="3" name="Footer Placeholder 2"/>
          <p:cNvSpPr>
            <a:spLocks noGrp="1"/>
          </p:cNvSpPr>
          <p:nvPr>
            <p:ph type="ftr" sz="quarter" idx="11"/>
          </p:nvPr>
        </p:nvSpPr>
        <p:spPr/>
        <p:txBody>
          <a:bodyPr/>
          <a:lstStyle/>
          <a:p>
            <a:endParaRPr lang="en-US">
              <a:solidFill>
                <a:srgbClr val="575F6D"/>
              </a:solidFill>
            </a:endParaRPr>
          </a:p>
        </p:txBody>
      </p:sp>
      <p:sp>
        <p:nvSpPr>
          <p:cNvPr id="4" name="Slide Number Placeholder 3"/>
          <p:cNvSpPr>
            <a:spLocks noGrp="1"/>
          </p:cNvSpPr>
          <p:nvPr>
            <p:ph type="sldNum" sz="quarter" idx="12"/>
          </p:nvPr>
        </p:nvSpPr>
        <p:spPr/>
        <p:txBody>
          <a:bodyPr/>
          <a:lstStyle/>
          <a:p>
            <a:fld id="{87679204-836D-49BB-8E10-4F6FD94C7F00}" type="slidenum">
              <a:rPr lang="en-US" smtClean="0"/>
              <a:pPr/>
              <a:t>‹#›</a:t>
            </a:fld>
            <a:endParaRPr lang="en-US"/>
          </a:p>
        </p:txBody>
      </p:sp>
    </p:spTree>
    <p:extLst>
      <p:ext uri="{BB962C8B-B14F-4D97-AF65-F5344CB8AC3E}">
        <p14:creationId xmlns:p14="http://schemas.microsoft.com/office/powerpoint/2010/main" val="84429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6B17EFC-CD2C-41F9-AB4E-E7A438F1D1D7}" type="datetimeFigureOut">
              <a:rPr lang="en-US" smtClean="0">
                <a:solidFill>
                  <a:srgbClr val="575F6D"/>
                </a:solidFill>
              </a:rPr>
              <a:pPr/>
              <a:t>12/27/2014</a:t>
            </a:fld>
            <a:endParaRPr lang="en-US">
              <a:solidFill>
                <a:srgbClr val="575F6D"/>
              </a:solidFill>
            </a:endParaRPr>
          </a:p>
        </p:txBody>
      </p:sp>
      <p:sp>
        <p:nvSpPr>
          <p:cNvPr id="22" name="Slide Number Placeholder 21"/>
          <p:cNvSpPr>
            <a:spLocks noGrp="1"/>
          </p:cNvSpPr>
          <p:nvPr>
            <p:ph type="sldNum" sz="quarter" idx="15"/>
          </p:nvPr>
        </p:nvSpPr>
        <p:spPr/>
        <p:txBody>
          <a:bodyPr rtlCol="0"/>
          <a:lstStyle/>
          <a:p>
            <a:fld id="{87679204-836D-49BB-8E10-4F6FD94C7F00}"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4142457755"/>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Date Placeholder 16"/>
          <p:cNvSpPr>
            <a:spLocks noGrp="1"/>
          </p:cNvSpPr>
          <p:nvPr>
            <p:ph type="dt" sz="half" idx="10"/>
          </p:nvPr>
        </p:nvSpPr>
        <p:spPr/>
        <p:txBody>
          <a:bodyPr rtlCol="0"/>
          <a:lstStyle/>
          <a:p>
            <a:fld id="{96B17EFC-CD2C-41F9-AB4E-E7A438F1D1D7}" type="datetimeFigureOut">
              <a:rPr lang="en-US" smtClean="0">
                <a:solidFill>
                  <a:srgbClr val="575F6D"/>
                </a:solidFill>
              </a:rPr>
              <a:pPr/>
              <a:t>12/27/2014</a:t>
            </a:fld>
            <a:endParaRPr lang="en-US">
              <a:solidFill>
                <a:srgbClr val="575F6D"/>
              </a:solidFill>
            </a:endParaRPr>
          </a:p>
        </p:txBody>
      </p:sp>
      <p:sp>
        <p:nvSpPr>
          <p:cNvPr id="18" name="Slide Number Placeholder 17"/>
          <p:cNvSpPr>
            <a:spLocks noGrp="1"/>
          </p:cNvSpPr>
          <p:nvPr>
            <p:ph type="sldNum" sz="quarter" idx="11"/>
          </p:nvPr>
        </p:nvSpPr>
        <p:spPr/>
        <p:txBody>
          <a:bodyPr rtlCol="0"/>
          <a:lstStyle/>
          <a:p>
            <a:fld id="{87679204-836D-49BB-8E10-4F6FD94C7F00}"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335561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B17EFC-CD2C-41F9-AB4E-E7A438F1D1D7}" type="datetimeFigureOut">
              <a:rPr lang="en-US" smtClean="0">
                <a:solidFill>
                  <a:srgbClr val="575F6D"/>
                </a:solidFill>
              </a:rPr>
              <a:pPr/>
              <a:t>12/27/2014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87679204-836D-49BB-8E10-4F6FD94C7F00}" type="slidenum">
              <a:rPr lang="en-US" smtClean="0"/>
              <a:pPr/>
              <a:t>‹#›</a:t>
            </a:fld>
            <a:endParaRPr lang="en-US"/>
          </a:p>
        </p:txBody>
      </p:sp>
    </p:spTree>
    <p:extLst>
      <p:ext uri="{BB962C8B-B14F-4D97-AF65-F5344CB8AC3E}">
        <p14:creationId xmlns:p14="http://schemas.microsoft.com/office/powerpoint/2010/main" val="40283784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B17EFC-CD2C-41F9-AB4E-E7A438F1D1D7}" type="datetimeFigureOut">
              <a:rPr lang="en-US" smtClean="0">
                <a:solidFill>
                  <a:srgbClr val="575F6D"/>
                </a:solidFill>
              </a:rPr>
              <a:pPr/>
              <a:t>12/27/2014</a:t>
            </a:fld>
            <a:endParaRPr lang="en-US">
              <a:solidFill>
                <a:srgbClr val="575F6D"/>
              </a:solidFill>
            </a:endParaRPr>
          </a:p>
        </p:txBody>
      </p:sp>
      <p:sp>
        <p:nvSpPr>
          <p:cNvPr id="5" name="Footer Placeholder 4"/>
          <p:cNvSpPr>
            <a:spLocks noGrp="1"/>
          </p:cNvSpPr>
          <p:nvPr>
            <p:ph type="ftr" sz="quarter" idx="11"/>
          </p:nvPr>
        </p:nvSpPr>
        <p:spPr/>
        <p:txBody>
          <a:bodyPr/>
          <a:lstStyle/>
          <a:p>
            <a:endParaRPr lang="en-US">
              <a:solidFill>
                <a:srgbClr val="575F6D"/>
              </a:solidFill>
            </a:endParaRPr>
          </a:p>
        </p:txBody>
      </p:sp>
      <p:sp>
        <p:nvSpPr>
          <p:cNvPr id="6" name="Slide Number Placeholder 5"/>
          <p:cNvSpPr>
            <a:spLocks noGrp="1"/>
          </p:cNvSpPr>
          <p:nvPr>
            <p:ph type="sldNum" sz="quarter" idx="12"/>
          </p:nvPr>
        </p:nvSpPr>
        <p:spPr/>
        <p:txBody>
          <a:bodyPr/>
          <a:lstStyle/>
          <a:p>
            <a:fld id="{87679204-836D-49BB-8E10-4F6FD94C7F00}" type="slidenum">
              <a:rPr lang="en-US" smtClean="0"/>
              <a:pPr/>
              <a:t>‹#›</a:t>
            </a:fld>
            <a:endParaRPr lang="en-US"/>
          </a:p>
        </p:txBody>
      </p:sp>
    </p:spTree>
    <p:extLst>
      <p:ext uri="{BB962C8B-B14F-4D97-AF65-F5344CB8AC3E}">
        <p14:creationId xmlns:p14="http://schemas.microsoft.com/office/powerpoint/2010/main" val="2461169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1B825A17-5233-4862-B05A-AD4D78D0258A}"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339450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12/27/2014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607239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66161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03478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0513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72768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80672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10932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617517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1009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9492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12/27/2014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1B825A17-5233-4862-B05A-AD4D78D0258A}"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3058223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649298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0586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676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8802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64501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27096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26308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110429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14379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12/27/2014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0300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8" name="Slide Number Placeholder 7"/>
          <p:cNvSpPr>
            <a:spLocks noGrp="1"/>
          </p:cNvSpPr>
          <p:nvPr>
            <p:ph type="sldNum" sz="quarter" idx="11"/>
          </p:nvPr>
        </p:nvSpPr>
        <p:spPr/>
        <p:txBody>
          <a:bodyPr/>
          <a:lstStyle/>
          <a:p>
            <a:fld id="{1B825A17-5233-4862-B05A-AD4D78D0258A}" type="slidenum">
              <a:rPr lang="en-US" smtClean="0">
                <a:solidFill>
                  <a:prstClr val="white"/>
                </a:solidFill>
              </a:rPr>
              <a:pPr/>
              <a:t>‹#›</a:t>
            </a:fld>
            <a:endParaRPr lang="en-US">
              <a:solidFill>
                <a:prstClr val="white"/>
              </a:solidFill>
            </a:endParaRPr>
          </a:p>
        </p:txBody>
      </p:sp>
      <p:sp>
        <p:nvSpPr>
          <p:cNvPr id="9" name="Footer Placeholder 8"/>
          <p:cNvSpPr>
            <a:spLocks noGrp="1"/>
          </p:cNvSpPr>
          <p:nvPr>
            <p:ph type="ftr" sz="quarter" idx="12"/>
          </p:nvPr>
        </p:nvSpPr>
        <p:spPr/>
        <p:txBody>
          <a:bodyPr/>
          <a:lstStyle/>
          <a:p>
            <a:endParaRPr lang="en-US">
              <a:solidFill>
                <a:prstClr val="white"/>
              </a:solidFill>
            </a:endParaRPr>
          </a:p>
        </p:txBody>
      </p:sp>
    </p:spTree>
    <p:extLst>
      <p:ext uri="{BB962C8B-B14F-4D97-AF65-F5344CB8AC3E}">
        <p14:creationId xmlns:p14="http://schemas.microsoft.com/office/powerpoint/2010/main" val="13857445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82438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028090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4769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55759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97613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10050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592159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03451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12/27/2014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63031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1B825A17-5233-4862-B05A-AD4D78D0258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26606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12/27/2014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47B2A-018D-4414-9883-C45F2B56D29A}" type="datetimeFigureOut">
              <a:rPr lang="en-US" smtClean="0">
                <a:solidFill>
                  <a:prstClr val="black">
                    <a:tint val="75000"/>
                  </a:prstClr>
                </a:solidFill>
              </a:rPr>
              <a:pPr/>
              <a:t>12/27/2014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44FC5-6C77-4B21-8E36-1F65EB5158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1722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4D573A0-0C41-4652-A65C-9DB04ED3F3FC}" type="datetimeFigureOut">
              <a:rPr lang="en-US" smtClean="0">
                <a:solidFill>
                  <a:srgbClr val="438086"/>
                </a:solidFill>
              </a:rPr>
              <a:pPr/>
              <a:t>12/27/2014</a:t>
            </a:fld>
            <a:endParaRPr lang="en-US">
              <a:solidFill>
                <a:srgbClr val="438086"/>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438086"/>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75C6EB4-E1A0-431B-AD46-82C87D49C16E}" type="slidenum">
              <a:rPr lang="en-US" smtClean="0"/>
              <a:pPr/>
              <a:t>‹#›</a:t>
            </a:fld>
            <a:endParaRPr lang="en-US"/>
          </a:p>
        </p:txBody>
      </p:sp>
    </p:spTree>
    <p:extLst>
      <p:ext uri="{BB962C8B-B14F-4D97-AF65-F5344CB8AC3E}">
        <p14:creationId xmlns:p14="http://schemas.microsoft.com/office/powerpoint/2010/main" val="2166419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00" y="447188"/>
            <a:ext cx="7928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7500" y="2184402"/>
            <a:ext cx="7922464"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635" y="6041363"/>
            <a:ext cx="6483240" cy="365125"/>
          </a:xfrm>
          <a:prstGeom prst="rect">
            <a:avLst/>
          </a:prstGeom>
        </p:spPr>
        <p:txBody>
          <a:bodyPr vert="horz" lIns="91440" tIns="45720" rIns="91440" bIns="45720" rtlCol="0" anchor="b"/>
          <a:lstStyle>
            <a:lvl1pPr algn="l">
              <a:defRPr sz="900">
                <a:solidFill>
                  <a:schemeClr val="tx1"/>
                </a:solidFill>
              </a:defRPr>
            </a:lvl1pPr>
          </a:lstStyle>
          <a:p>
            <a:endParaRPr lang="en-US">
              <a:solidFill>
                <a:prstClr val="white"/>
              </a:solidFill>
            </a:endParaRPr>
          </a:p>
        </p:txBody>
      </p:sp>
      <p:sp>
        <p:nvSpPr>
          <p:cNvPr id="4" name="Date Placeholder 3"/>
          <p:cNvSpPr>
            <a:spLocks noGrp="1"/>
          </p:cNvSpPr>
          <p:nvPr>
            <p:ph type="dt" sz="half" idx="2"/>
          </p:nvPr>
        </p:nvSpPr>
        <p:spPr>
          <a:xfrm>
            <a:off x="7000969" y="6041363"/>
            <a:ext cx="1007780" cy="365125"/>
          </a:xfrm>
          <a:prstGeom prst="rect">
            <a:avLst/>
          </a:prstGeom>
        </p:spPr>
        <p:txBody>
          <a:bodyPr vert="horz" lIns="91440" tIns="45720" rIns="91440" bIns="45720" rtlCol="0" anchor="b"/>
          <a:lstStyle>
            <a:lvl1pPr algn="r">
              <a:defRPr sz="900">
                <a:solidFill>
                  <a:schemeClr val="tx1"/>
                </a:solidFill>
              </a:defRPr>
            </a:lvl1pPr>
          </a:lstStyle>
          <a:p>
            <a:fld id="{86B5E9A0-F8ED-43BB-97D7-6886376B98CA}" type="datetimeFigureOut">
              <a:rPr lang="en-US" smtClean="0">
                <a:solidFill>
                  <a:prstClr val="white"/>
                </a:solidFill>
              </a:rPr>
              <a:pPr/>
              <a:t>12/27/2014</a:t>
            </a:fld>
            <a:endParaRPr lang="en-US">
              <a:solidFill>
                <a:prstClr val="white"/>
              </a:solidFill>
            </a:endParaRPr>
          </a:p>
        </p:txBody>
      </p:sp>
      <p:sp>
        <p:nvSpPr>
          <p:cNvPr id="6" name="Slide Number Placeholder 5"/>
          <p:cNvSpPr>
            <a:spLocks noGrp="1"/>
          </p:cNvSpPr>
          <p:nvPr>
            <p:ph type="sldNum" sz="quarter" idx="4"/>
          </p:nvPr>
        </p:nvSpPr>
        <p:spPr>
          <a:xfrm>
            <a:off x="8008749" y="5915889"/>
            <a:ext cx="796616" cy="490599"/>
          </a:xfrm>
          <a:prstGeom prst="rect">
            <a:avLst/>
          </a:prstGeom>
        </p:spPr>
        <p:txBody>
          <a:bodyPr vert="horz" lIns="91440" tIns="45720" rIns="91440" bIns="10800" rtlCol="0" anchor="b"/>
          <a:lstStyle>
            <a:lvl1pPr algn="r">
              <a:defRPr sz="2000">
                <a:solidFill>
                  <a:schemeClr val="accent1"/>
                </a:solidFill>
              </a:defRPr>
            </a:lvl1pPr>
          </a:lstStyle>
          <a:p>
            <a:fld id="{F6C86BB6-93EC-4F0C-9C81-ED812AAA8AB5}" type="slidenum">
              <a:rPr lang="en-US" smtClean="0">
                <a:solidFill>
                  <a:srgbClr val="8664B0"/>
                </a:solidFill>
              </a:rPr>
              <a:pPr/>
              <a:t>‹#›</a:t>
            </a:fld>
            <a:endParaRPr lang="en-US">
              <a:solidFill>
                <a:srgbClr val="8664B0"/>
              </a:solidFill>
            </a:endParaRPr>
          </a:p>
        </p:txBody>
      </p:sp>
    </p:spTree>
    <p:extLst>
      <p:ext uri="{BB962C8B-B14F-4D97-AF65-F5344CB8AC3E}">
        <p14:creationId xmlns:p14="http://schemas.microsoft.com/office/powerpoint/2010/main" val="134170146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6B17EFC-CD2C-41F9-AB4E-E7A438F1D1D7}" type="datetimeFigureOut">
              <a:rPr lang="en-US" smtClean="0">
                <a:solidFill>
                  <a:srgbClr val="575F6D"/>
                </a:solidFill>
              </a:rPr>
              <a:pPr/>
              <a:t>12/27/2014</a:t>
            </a:fld>
            <a:endParaRPr lang="en-US">
              <a:solidFill>
                <a:srgbClr val="575F6D"/>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solidFill>
                <a:srgbClr val="575F6D"/>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7679204-836D-49BB-8E10-4F6FD94C7F00}" type="slidenum">
              <a:rPr lang="en-US" smtClean="0"/>
              <a:pPr/>
              <a:t>‹#›</a:t>
            </a:fld>
            <a:endParaRPr lang="en-US"/>
          </a:p>
        </p:txBody>
      </p:sp>
    </p:spTree>
    <p:extLst>
      <p:ext uri="{BB962C8B-B14F-4D97-AF65-F5344CB8AC3E}">
        <p14:creationId xmlns:p14="http://schemas.microsoft.com/office/powerpoint/2010/main" val="118055818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B825A17-5233-4862-B05A-AD4D78D0258A}"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1758582200"/>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B825A17-5233-4862-B05A-AD4D78D0258A}"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2275959811"/>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7B620189-3A2D-4773-BF33-2E1EEEBAE189}" type="datetimeFigureOut">
              <a:rPr lang="en-US" smtClean="0">
                <a:solidFill>
                  <a:prstClr val="white">
                    <a:alpha val="50000"/>
                  </a:prstClr>
                </a:solidFill>
              </a:rPr>
              <a:pPr/>
              <a:t>12/27/2014</a:t>
            </a:fld>
            <a:endParaRPr lang="en-US">
              <a:solidFill>
                <a:prstClr val="white">
                  <a:alpha val="50000"/>
                </a:prstClr>
              </a:solidFill>
            </a:endParaRP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1B825A17-5233-4862-B05A-AD4D78D0258A}"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solidFill>
                <a:prstClr val="white"/>
              </a:solidFill>
            </a:endParaRPr>
          </a:p>
        </p:txBody>
      </p:sp>
    </p:spTree>
    <p:extLst>
      <p:ext uri="{BB962C8B-B14F-4D97-AF65-F5344CB8AC3E}">
        <p14:creationId xmlns:p14="http://schemas.microsoft.com/office/powerpoint/2010/main" val="17918122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eekmyths-greekmythology.com/morpheus-the-god-of-dreams/" TargetMode="External"/><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dictionary.reference.com/browse/proper" TargetMode="External"/><Relationship Id="rId1" Type="http://schemas.openxmlformats.org/officeDocument/2006/relationships/slideLayout" Target="../slideLayouts/slideLayout8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3" Type="http://schemas.openxmlformats.org/officeDocument/2006/relationships/hyperlink" Target="http://dictionary.reference.com/browse/-ly" TargetMode="External"/><Relationship Id="rId2" Type="http://schemas.openxmlformats.org/officeDocument/2006/relationships/hyperlink" Target="http://dictionary.reference.com/browse/summary" TargetMode="External"/><Relationship Id="rId1" Type="http://schemas.openxmlformats.org/officeDocument/2006/relationships/slideLayout" Target="../slideLayouts/slideLayout8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2.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dictionary.reference.com/browse/-ule" TargetMode="External"/><Relationship Id="rId1" Type="http://schemas.openxmlformats.org/officeDocument/2006/relationships/slideLayout" Target="../slideLayouts/slideLayout8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ctionary.reference.com/browse/adver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docid=MRr0t1G7nC8JOM&amp;tbnid=7c_mQmJcNxlfyM:&amp;ved=0CAUQjRw&amp;url=http://www.chess.com/news/tuo-2013-autumn-tournament-the-blackmar-diemer-gambit-5752&amp;ei=bFjtU5OcOIXp8QGxhYDQBA&amp;bvm=bv.73231344,d.b2U&amp;psig=AFQjCNGA4cfkWN4Yyk32jA-VBZ_K-vKUcA&amp;ust=1408149962442868" TargetMode="Externa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3600" dirty="0" smtClean="0"/>
              <a:t>Unit 2</a:t>
            </a:r>
            <a:endParaRPr lang="en-US" sz="3600" dirty="0"/>
          </a:p>
        </p:txBody>
      </p:sp>
      <p:sp>
        <p:nvSpPr>
          <p:cNvPr id="3" name="Title 2"/>
          <p:cNvSpPr>
            <a:spLocks noGrp="1"/>
          </p:cNvSpPr>
          <p:nvPr>
            <p:ph type="title"/>
          </p:nvPr>
        </p:nvSpPr>
        <p:spPr/>
        <p:txBody>
          <a:bodyPr/>
          <a:lstStyle/>
          <a:p>
            <a:r>
              <a:rPr lang="en-US" dirty="0" smtClean="0"/>
              <a:t>Vocabulary Level G</a:t>
            </a:r>
            <a:endParaRPr lang="en-US" dirty="0"/>
          </a:p>
        </p:txBody>
      </p:sp>
    </p:spTree>
    <p:extLst>
      <p:ext uri="{BB962C8B-B14F-4D97-AF65-F5344CB8AC3E}">
        <p14:creationId xmlns:p14="http://schemas.microsoft.com/office/powerpoint/2010/main" val="4254604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697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Myth of </a:t>
            </a:r>
            <a:r>
              <a:rPr lang="en-US" dirty="0" err="1" smtClean="0"/>
              <a:t>Ceyx</a:t>
            </a:r>
            <a:r>
              <a:rPr lang="en-US" dirty="0" smtClean="0"/>
              <a:t> and Alcyone</a:t>
            </a:r>
            <a:endParaRPr lang="en-US" dirty="0"/>
          </a:p>
        </p:txBody>
      </p:sp>
      <p:sp>
        <p:nvSpPr>
          <p:cNvPr id="3" name="Content Placeholder 2"/>
          <p:cNvSpPr>
            <a:spLocks noGrp="1"/>
          </p:cNvSpPr>
          <p:nvPr>
            <p:ph idx="1"/>
          </p:nvPr>
        </p:nvSpPr>
        <p:spPr>
          <a:xfrm>
            <a:off x="614034" y="2222287"/>
            <a:ext cx="7915931" cy="3999609"/>
          </a:xfrm>
        </p:spPr>
        <p:txBody>
          <a:bodyPr>
            <a:normAutofit fontScale="77500" lnSpcReduction="20000"/>
          </a:bodyPr>
          <a:lstStyle/>
          <a:p>
            <a:pPr fontAlgn="base"/>
            <a:r>
              <a:rPr lang="en-US" dirty="0" smtClean="0"/>
              <a:t>In </a:t>
            </a:r>
            <a:r>
              <a:rPr lang="en-US" dirty="0"/>
              <a:t>Greek mythology, the goddess </a:t>
            </a:r>
            <a:r>
              <a:rPr lang="en-US" b="1" dirty="0"/>
              <a:t>Halcyon </a:t>
            </a:r>
            <a:r>
              <a:rPr lang="en-US" dirty="0"/>
              <a:t>(</a:t>
            </a:r>
            <a:r>
              <a:rPr lang="en-US" i="1" dirty="0"/>
              <a:t>Alcyone in Greek</a:t>
            </a:r>
            <a:r>
              <a:rPr lang="en-US" dirty="0"/>
              <a:t>) was the daughter of Aeolus, the ruler of the winds. Aeolus lived in the caves, where winds were imprisoned. He </a:t>
            </a:r>
            <a:r>
              <a:rPr lang="en-US" dirty="0" smtClean="0"/>
              <a:t>chose when </a:t>
            </a:r>
            <a:r>
              <a:rPr lang="en-US" dirty="0"/>
              <a:t>to let them out, depending on how the higher gods instructed him.</a:t>
            </a:r>
          </a:p>
          <a:p>
            <a:pPr fontAlgn="base"/>
            <a:r>
              <a:rPr lang="en-US" dirty="0"/>
              <a:t>Halcyon was married to the mortal king </a:t>
            </a:r>
            <a:r>
              <a:rPr lang="en-US" dirty="0" err="1"/>
              <a:t>Ceyx</a:t>
            </a:r>
            <a:r>
              <a:rPr lang="en-US" dirty="0"/>
              <a:t> of </a:t>
            </a:r>
            <a:r>
              <a:rPr lang="en-US" dirty="0" err="1"/>
              <a:t>Tachis</a:t>
            </a:r>
            <a:r>
              <a:rPr lang="en-US" dirty="0"/>
              <a:t>. Their love for each other was </a:t>
            </a:r>
            <a:r>
              <a:rPr lang="en-US" dirty="0" smtClean="0"/>
              <a:t>well known.  Once</a:t>
            </a:r>
            <a:r>
              <a:rPr lang="en-US" dirty="0"/>
              <a:t>, when </a:t>
            </a:r>
            <a:r>
              <a:rPr lang="en-US" dirty="0" err="1"/>
              <a:t>Ceyx</a:t>
            </a:r>
            <a:r>
              <a:rPr lang="en-US" dirty="0"/>
              <a:t> had to go to Delphi to consult the oracle of Apollo, he chose to sail </a:t>
            </a:r>
            <a:r>
              <a:rPr lang="en-US" dirty="0" smtClean="0"/>
              <a:t>despite </a:t>
            </a:r>
            <a:r>
              <a:rPr lang="en-US" dirty="0"/>
              <a:t>all the cries of his beloved Halcyon, who was terribly afraid of the sea.</a:t>
            </a:r>
          </a:p>
          <a:p>
            <a:pPr fontAlgn="base"/>
            <a:r>
              <a:rPr lang="en-US" dirty="0"/>
              <a:t>Halcyon proved right because </a:t>
            </a:r>
            <a:r>
              <a:rPr lang="en-US" dirty="0" err="1"/>
              <a:t>Ceyx</a:t>
            </a:r>
            <a:r>
              <a:rPr lang="en-US" dirty="0"/>
              <a:t> </a:t>
            </a:r>
            <a:r>
              <a:rPr lang="en-US" dirty="0" smtClean="0"/>
              <a:t>drowned </a:t>
            </a:r>
            <a:r>
              <a:rPr lang="en-US" dirty="0"/>
              <a:t>when a huge storm took his life not far from the coast and his boat disappeared in the waves.</a:t>
            </a:r>
          </a:p>
          <a:p>
            <a:pPr fontAlgn="base"/>
            <a:r>
              <a:rPr lang="en-US" dirty="0"/>
              <a:t>Trying to fight the storm, aware that he was to drown, </a:t>
            </a:r>
            <a:r>
              <a:rPr lang="en-US" dirty="0" err="1"/>
              <a:t>Ceyx</a:t>
            </a:r>
            <a:r>
              <a:rPr lang="en-US" dirty="0"/>
              <a:t> asked Poseidon (the sea god) to bring his body to his wife’s arms. In the meantime, afraid for her husband and not knowing yet what had happened, Halcyon asked Hera to ensure his safe trip.</a:t>
            </a:r>
          </a:p>
          <a:p>
            <a:pPr fontAlgn="base"/>
            <a:r>
              <a:rPr lang="en-US" dirty="0"/>
              <a:t>It was too late and Hera had no choice but to send for Hypnos, who </a:t>
            </a:r>
            <a:r>
              <a:rPr lang="en-US" dirty="0" smtClean="0">
                <a:latin typeface="Century" panose="02040604050505020304" pitchFamily="18" charset="0"/>
              </a:rPr>
              <a:t>instructed </a:t>
            </a:r>
            <a:r>
              <a:rPr lang="en-US" b="1" dirty="0" smtClean="0">
                <a:latin typeface="Century" panose="02040604050505020304" pitchFamily="18" charset="0"/>
                <a:hlinkClick r:id="rId3"/>
              </a:rPr>
              <a:t>Morpheus</a:t>
            </a:r>
            <a:r>
              <a:rPr lang="en-US" dirty="0"/>
              <a:t>, the God of Dreams, to appear </a:t>
            </a:r>
            <a:r>
              <a:rPr lang="en-US" dirty="0" smtClean="0"/>
              <a:t>to the </a:t>
            </a:r>
            <a:r>
              <a:rPr lang="en-US" dirty="0"/>
              <a:t>poor </a:t>
            </a:r>
            <a:r>
              <a:rPr lang="en-US" dirty="0" smtClean="0"/>
              <a:t>woman and </a:t>
            </a:r>
            <a:r>
              <a:rPr lang="en-US" dirty="0"/>
              <a:t>tell her about the tragedy. The desperate Halcyon went to the coast where she found </a:t>
            </a:r>
            <a:r>
              <a:rPr lang="en-US" dirty="0" err="1"/>
              <a:t>Ceyx’s</a:t>
            </a:r>
            <a:r>
              <a:rPr lang="en-US" dirty="0"/>
              <a:t> body and threw herself into the dark waves. Amazed by her love and devotion, the gods decided to save her and to transform her into a seabird. They also turned </a:t>
            </a:r>
            <a:r>
              <a:rPr lang="en-US" dirty="0" err="1"/>
              <a:t>Ceyx</a:t>
            </a:r>
            <a:r>
              <a:rPr lang="en-US" dirty="0"/>
              <a:t> into another kingfisher so the two could live and be together.</a:t>
            </a:r>
          </a:p>
          <a:p>
            <a:endParaRPr lang="en-US" dirty="0"/>
          </a:p>
        </p:txBody>
      </p:sp>
    </p:spTree>
    <p:extLst>
      <p:ext uri="{BB962C8B-B14F-4D97-AF65-F5344CB8AC3E}">
        <p14:creationId xmlns:p14="http://schemas.microsoft.com/office/powerpoint/2010/main" val="3591866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t>
            </a:r>
            <a:r>
              <a:rPr lang="en-US" dirty="0" smtClean="0"/>
              <a:t>istrionic</a:t>
            </a:r>
            <a:endParaRPr lang="en-US" dirty="0"/>
          </a:p>
        </p:txBody>
      </p:sp>
      <p:sp>
        <p:nvSpPr>
          <p:cNvPr id="3" name="Content Placeholder 2"/>
          <p:cNvSpPr>
            <a:spLocks noGrp="1"/>
          </p:cNvSpPr>
          <p:nvPr>
            <p:ph idx="1"/>
          </p:nvPr>
        </p:nvSpPr>
        <p:spPr/>
        <p:txBody>
          <a:bodyPr/>
          <a:lstStyle/>
          <a:p>
            <a:r>
              <a:rPr lang="en-US" dirty="0" smtClean="0"/>
              <a:t>Connotation:  Negative</a:t>
            </a:r>
          </a:p>
          <a:p>
            <a:r>
              <a:rPr lang="en-US" dirty="0" smtClean="0"/>
              <a:t>Etymology:  </a:t>
            </a:r>
            <a:r>
              <a:rPr lang="en-US" dirty="0"/>
              <a:t>Latin </a:t>
            </a:r>
            <a:r>
              <a:rPr lang="en-US" i="1" dirty="0" err="1"/>
              <a:t>histrōnicus</a:t>
            </a:r>
            <a:r>
              <a:rPr lang="en-US" i="1" dirty="0"/>
              <a:t> </a:t>
            </a:r>
            <a:r>
              <a:rPr lang="en-US" dirty="0"/>
              <a:t>of actors, </a:t>
            </a:r>
            <a:r>
              <a:rPr lang="en-US" i="1" dirty="0"/>
              <a:t> </a:t>
            </a:r>
            <a:r>
              <a:rPr lang="en-US" dirty="0" smtClean="0"/>
              <a:t>stem</a:t>
            </a:r>
            <a:r>
              <a:rPr lang="en-US" dirty="0"/>
              <a:t> of </a:t>
            </a:r>
            <a:r>
              <a:rPr lang="en-US" i="1" dirty="0" err="1" smtClean="0"/>
              <a:t>histriō</a:t>
            </a:r>
            <a:r>
              <a:rPr lang="en-US" dirty="0"/>
              <a:t> actor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140" y="812110"/>
            <a:ext cx="13144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https://encrypted-tbn2.gstatic.com/images?q=tbn:ANd9GcTt_TLR5PZGsVSMpM77Kdb_JitfMinyrTgLT81bvjc3YqQCNnIs3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53" y="1642580"/>
            <a:ext cx="17145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9292" y="1736035"/>
            <a:ext cx="2209800"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082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ncendiary</a:t>
            </a:r>
            <a:endParaRPr lang="en-US" dirty="0"/>
          </a:p>
        </p:txBody>
      </p:sp>
      <p:sp>
        <p:nvSpPr>
          <p:cNvPr id="3" name="Content Placeholder 2"/>
          <p:cNvSpPr>
            <a:spLocks noGrp="1"/>
          </p:cNvSpPr>
          <p:nvPr>
            <p:ph idx="1"/>
          </p:nvPr>
        </p:nvSpPr>
        <p:spPr/>
        <p:txBody>
          <a:bodyPr/>
          <a:lstStyle/>
          <a:p>
            <a:r>
              <a:rPr lang="en-US" dirty="0" smtClean="0"/>
              <a:t>Connotation:  Negative</a:t>
            </a:r>
          </a:p>
          <a:p>
            <a:r>
              <a:rPr lang="en-US" dirty="0" smtClean="0"/>
              <a:t>Etymology: </a:t>
            </a:r>
            <a:r>
              <a:rPr lang="en-US" dirty="0"/>
              <a:t>Latin </a:t>
            </a:r>
            <a:r>
              <a:rPr lang="en-US" i="1" dirty="0" err="1"/>
              <a:t>incendiārius</a:t>
            </a:r>
            <a:r>
              <a:rPr lang="en-US" i="1" dirty="0"/>
              <a:t>, </a:t>
            </a:r>
            <a:r>
              <a:rPr lang="en-US" dirty="0"/>
              <a:t>equivalent to </a:t>
            </a:r>
            <a:r>
              <a:rPr lang="en-US" i="1" dirty="0" err="1"/>
              <a:t>incendi</a:t>
            </a:r>
            <a:r>
              <a:rPr lang="en-US" dirty="0"/>
              <a:t>(</a:t>
            </a:r>
            <a:r>
              <a:rPr lang="en-US" i="1" dirty="0"/>
              <a:t>um</a:t>
            </a:r>
            <a:r>
              <a:rPr lang="en-US" dirty="0"/>
              <a:t>) a </a:t>
            </a:r>
            <a:r>
              <a:rPr lang="en-US" dirty="0" smtClean="0"/>
              <a:t>fire; from</a:t>
            </a:r>
            <a:r>
              <a:rPr lang="en-US" dirty="0"/>
              <a:t> base of </a:t>
            </a:r>
            <a:r>
              <a:rPr lang="en-US" i="1" dirty="0" err="1"/>
              <a:t>candēre</a:t>
            </a:r>
            <a:r>
              <a:rPr lang="en-US" i="1" dirty="0"/>
              <a:t> </a:t>
            </a:r>
            <a:r>
              <a:rPr lang="en-US" dirty="0"/>
              <a:t>to shine, be hot</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205" y="1234109"/>
            <a:ext cx="1664804" cy="2524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231" y="4435017"/>
            <a:ext cx="3525769" cy="1836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980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Maelstrom</a:t>
            </a:r>
            <a:endParaRPr lang="en-US" dirty="0"/>
          </a:p>
        </p:txBody>
      </p:sp>
      <p:sp>
        <p:nvSpPr>
          <p:cNvPr id="3" name="Content Placeholder 2"/>
          <p:cNvSpPr>
            <a:spLocks noGrp="1"/>
          </p:cNvSpPr>
          <p:nvPr>
            <p:ph sz="quarter" idx="1"/>
          </p:nvPr>
        </p:nvSpPr>
        <p:spPr/>
        <p:txBody>
          <a:bodyPr/>
          <a:lstStyle/>
          <a:p>
            <a:r>
              <a:rPr lang="en-US" dirty="0" smtClean="0"/>
              <a:t>Connotation: negative </a:t>
            </a:r>
          </a:p>
          <a:p>
            <a:r>
              <a:rPr lang="en-US" dirty="0"/>
              <a:t>Etymology</a:t>
            </a:r>
            <a:r>
              <a:rPr lang="en-US" dirty="0" smtClean="0"/>
              <a:t>: late </a:t>
            </a:r>
            <a:r>
              <a:rPr lang="en-US" dirty="0"/>
              <a:t>17th century: from early modern Dutch (denoting a mythical whirlpool supposed to exist in the Arctic Ocean, west of Norway), from </a:t>
            </a:r>
            <a:r>
              <a:rPr lang="en-US" dirty="0" err="1"/>
              <a:t>maalen</a:t>
            </a:r>
            <a:r>
              <a:rPr lang="en-US" dirty="0"/>
              <a:t> ‘grind, whirl’ + </a:t>
            </a:r>
            <a:r>
              <a:rPr lang="en-US" dirty="0" err="1"/>
              <a:t>stroom</a:t>
            </a:r>
            <a:r>
              <a:rPr lang="en-US" dirty="0"/>
              <a:t> ‘stream.’</a:t>
            </a:r>
            <a:endParaRPr lang="en-US" dirty="0" smtClean="0"/>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45339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786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Myopic</a:t>
            </a:r>
            <a:endParaRPr lang="en-US" dirty="0"/>
          </a:p>
        </p:txBody>
      </p:sp>
      <p:sp>
        <p:nvSpPr>
          <p:cNvPr id="3" name="Subtitle 2"/>
          <p:cNvSpPr>
            <a:spLocks noGrp="1"/>
          </p:cNvSpPr>
          <p:nvPr>
            <p:ph type="subTitle" idx="1"/>
          </p:nvPr>
        </p:nvSpPr>
        <p:spPr>
          <a:xfrm>
            <a:off x="762000" y="2133600"/>
            <a:ext cx="7315200" cy="4191000"/>
          </a:xfrm>
        </p:spPr>
        <p:txBody>
          <a:bodyPr>
            <a:normAutofit/>
          </a:bodyPr>
          <a:lstStyle/>
          <a:p>
            <a:r>
              <a:rPr lang="en-US" dirty="0" smtClean="0"/>
              <a:t>Connotation: </a:t>
            </a:r>
            <a:r>
              <a:rPr lang="en-US" dirty="0" smtClean="0"/>
              <a:t>Negative</a:t>
            </a:r>
            <a:endParaRPr lang="en-US" dirty="0" smtClean="0"/>
          </a:p>
          <a:p>
            <a:endParaRPr lang="en-US" dirty="0"/>
          </a:p>
          <a:p>
            <a:r>
              <a:rPr lang="en-US" dirty="0"/>
              <a:t>Etymology</a:t>
            </a:r>
            <a:r>
              <a:rPr lang="en-US" dirty="0" smtClean="0"/>
              <a:t>: "</a:t>
            </a:r>
            <a:r>
              <a:rPr lang="en-US" dirty="0"/>
              <a:t>short-sightedness," 1727, medical Latin, from Late Greek myopia "near-sightedness," from </a:t>
            </a:r>
            <a:r>
              <a:rPr lang="en-US" dirty="0" err="1"/>
              <a:t>myops</a:t>
            </a:r>
            <a:r>
              <a:rPr lang="en-US" dirty="0"/>
              <a:t> "near-sighted," literally "closing the eyes," from </a:t>
            </a:r>
            <a:r>
              <a:rPr lang="en-US" dirty="0" err="1"/>
              <a:t>myein</a:t>
            </a:r>
            <a:r>
              <a:rPr lang="en-US" dirty="0"/>
              <a:t> "to shut" </a:t>
            </a:r>
            <a:endParaRPr lang="en-US" dirty="0" smtClean="0"/>
          </a:p>
          <a:p>
            <a:endParaRPr lang="en-US" dirty="0"/>
          </a:p>
          <a:p>
            <a:r>
              <a:rPr lang="en-US" dirty="0" smtClean="0"/>
              <a:t>Word Structure: prefix my(o)- means “muscle,” suffix –</a:t>
            </a:r>
            <a:r>
              <a:rPr lang="en-US" dirty="0" err="1" smtClean="0"/>
              <a:t>ic</a:t>
            </a:r>
            <a:r>
              <a:rPr lang="en-US" dirty="0" smtClean="0"/>
              <a:t> means “of or relating to”</a:t>
            </a:r>
            <a:endParaRPr lang="en-US" dirty="0"/>
          </a:p>
        </p:txBody>
      </p:sp>
      <p:pic>
        <p:nvPicPr>
          <p:cNvPr id="1026" name="Picture 2" descr="http://empower.powerrangers.com/sites/default/files/eye%20char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94746" y="457200"/>
            <a:ext cx="3276600" cy="243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520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Overt</a:t>
            </a:r>
            <a:endParaRPr lang="en-US" dirty="0"/>
          </a:p>
        </p:txBody>
      </p:sp>
      <p:sp>
        <p:nvSpPr>
          <p:cNvPr id="3" name="Subtitle 2"/>
          <p:cNvSpPr>
            <a:spLocks noGrp="1"/>
          </p:cNvSpPr>
          <p:nvPr>
            <p:ph type="subTitle" idx="1"/>
          </p:nvPr>
        </p:nvSpPr>
        <p:spPr>
          <a:xfrm>
            <a:off x="762000" y="2133600"/>
            <a:ext cx="7315200" cy="4191000"/>
          </a:xfrm>
        </p:spPr>
        <p:txBody>
          <a:bodyPr>
            <a:normAutofit/>
          </a:bodyPr>
          <a:lstStyle/>
          <a:p>
            <a:r>
              <a:rPr lang="en-US" dirty="0" smtClean="0"/>
              <a:t>Connotation: Positive</a:t>
            </a:r>
          </a:p>
          <a:p>
            <a:endParaRPr lang="en-US" dirty="0"/>
          </a:p>
          <a:p>
            <a:r>
              <a:rPr lang="en-US" dirty="0" err="1"/>
              <a:t>Etymology:early</a:t>
            </a:r>
            <a:r>
              <a:rPr lang="en-US" dirty="0"/>
              <a:t> 14c., "open to view," from Old French </a:t>
            </a:r>
            <a:r>
              <a:rPr lang="en-US" dirty="0" err="1" smtClean="0"/>
              <a:t>ovrir</a:t>
            </a:r>
            <a:r>
              <a:rPr lang="en-US" dirty="0" smtClean="0"/>
              <a:t> </a:t>
            </a:r>
            <a:r>
              <a:rPr lang="en-US" dirty="0"/>
              <a:t>"to open," from Latin </a:t>
            </a:r>
            <a:r>
              <a:rPr lang="en-US" dirty="0" err="1"/>
              <a:t>aperire</a:t>
            </a:r>
            <a:r>
              <a:rPr lang="en-US" dirty="0"/>
              <a:t> "to open, uncover</a:t>
            </a:r>
            <a:r>
              <a:rPr lang="en-US" dirty="0" smtClean="0"/>
              <a:t>,"</a:t>
            </a:r>
            <a:endParaRPr lang="en-US" dirty="0"/>
          </a:p>
        </p:txBody>
      </p:sp>
      <p:pic>
        <p:nvPicPr>
          <p:cNvPr id="1026" name="Picture 2" descr="http://www.fitbark.com/dog-wireless-activity-tracker/wp-content/uploads/2013/11/Open_API.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67200" y="381000"/>
            <a:ext cx="3743325" cy="2073927"/>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113" y="3805493"/>
            <a:ext cx="4173016" cy="2336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834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p:spPr>
        <p:txBody>
          <a:bodyPr/>
          <a:lstStyle/>
          <a:p>
            <a:r>
              <a:rPr lang="en-US" dirty="0" smtClean="0"/>
              <a:t>Pejorative</a:t>
            </a:r>
            <a:endParaRPr lang="en-US" dirty="0"/>
          </a:p>
        </p:txBody>
      </p:sp>
      <p:sp>
        <p:nvSpPr>
          <p:cNvPr id="3" name="Subtitle 2"/>
          <p:cNvSpPr>
            <a:spLocks noGrp="1"/>
          </p:cNvSpPr>
          <p:nvPr>
            <p:ph type="subTitle" idx="1"/>
          </p:nvPr>
        </p:nvSpPr>
        <p:spPr>
          <a:xfrm>
            <a:off x="762000" y="2133600"/>
            <a:ext cx="7315200" cy="4191000"/>
          </a:xfrm>
        </p:spPr>
        <p:txBody>
          <a:bodyPr>
            <a:normAutofit/>
          </a:bodyPr>
          <a:lstStyle/>
          <a:p>
            <a:r>
              <a:rPr lang="en-US" sz="2800" dirty="0" smtClean="0"/>
              <a:t>Connotation: Negative</a:t>
            </a:r>
          </a:p>
          <a:p>
            <a:endParaRPr lang="en-US" sz="2800" dirty="0"/>
          </a:p>
          <a:p>
            <a:r>
              <a:rPr lang="en-US" sz="2800" dirty="0" smtClean="0"/>
              <a:t>Etymology</a:t>
            </a:r>
            <a:r>
              <a:rPr lang="en-US" sz="2800" dirty="0"/>
              <a:t>: </a:t>
            </a:r>
            <a:r>
              <a:rPr lang="en-US" sz="2800" dirty="0" smtClean="0"/>
              <a:t>Latin </a:t>
            </a:r>
            <a:r>
              <a:rPr lang="en-US" sz="2800" dirty="0" err="1"/>
              <a:t>pejorare</a:t>
            </a:r>
            <a:r>
              <a:rPr lang="en-US" sz="2800" dirty="0"/>
              <a:t> ‘make worse,’ from Latin </a:t>
            </a:r>
            <a:r>
              <a:rPr lang="en-US" sz="2800" dirty="0" err="1"/>
              <a:t>pejor</a:t>
            </a:r>
            <a:r>
              <a:rPr lang="en-US" sz="2800" dirty="0"/>
              <a:t> ‘worse.’</a:t>
            </a:r>
            <a:endParaRPr lang="en-US" sz="2800" dirty="0" smtClean="0"/>
          </a:p>
          <a:p>
            <a:endParaRPr lang="en-US" sz="2800"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13" y="3677892"/>
            <a:ext cx="3495778" cy="261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571" y="898524"/>
            <a:ext cx="3108463" cy="1740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835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390618"/>
            <a:ext cx="7315200" cy="1154097"/>
          </a:xfrm>
        </p:spPr>
        <p:txBody>
          <a:bodyPr/>
          <a:lstStyle/>
          <a:p>
            <a:r>
              <a:rPr lang="en-US" dirty="0"/>
              <a:t>P</a:t>
            </a:r>
            <a:r>
              <a:rPr lang="en-US" dirty="0" smtClean="0"/>
              <a:t>ropriety</a:t>
            </a:r>
            <a:endParaRPr lang="en-US" dirty="0"/>
          </a:p>
        </p:txBody>
      </p:sp>
      <p:sp>
        <p:nvSpPr>
          <p:cNvPr id="3" name="Content Placeholder 2"/>
          <p:cNvSpPr>
            <a:spLocks noGrp="1"/>
          </p:cNvSpPr>
          <p:nvPr>
            <p:ph idx="1"/>
          </p:nvPr>
        </p:nvSpPr>
        <p:spPr>
          <a:xfrm>
            <a:off x="566531" y="1875311"/>
            <a:ext cx="7315200" cy="3539527"/>
          </a:xfrm>
        </p:spPr>
        <p:txBody>
          <a:bodyPr/>
          <a:lstStyle/>
          <a:p>
            <a:r>
              <a:rPr lang="en-US" dirty="0" smtClean="0"/>
              <a:t>Connotation:  Positive</a:t>
            </a:r>
          </a:p>
          <a:p>
            <a:r>
              <a:rPr lang="en-US" dirty="0" smtClean="0"/>
              <a:t>Etymology: </a:t>
            </a:r>
            <a:r>
              <a:rPr lang="en-US" dirty="0"/>
              <a:t> </a:t>
            </a:r>
            <a:r>
              <a:rPr lang="en-US" dirty="0" smtClean="0"/>
              <a:t>Latin </a:t>
            </a:r>
            <a:r>
              <a:rPr lang="en-US" i="1" dirty="0" err="1" smtClean="0"/>
              <a:t>proprietās</a:t>
            </a:r>
            <a:r>
              <a:rPr lang="en-US" i="1" dirty="0"/>
              <a:t> </a:t>
            </a:r>
            <a:r>
              <a:rPr lang="en-US" dirty="0" smtClean="0"/>
              <a:t>peculiarity</a:t>
            </a:r>
            <a:r>
              <a:rPr lang="en-US" dirty="0"/>
              <a:t>, ownership, equivalent to </a:t>
            </a:r>
            <a:r>
              <a:rPr lang="en-US" i="1" dirty="0" err="1" smtClean="0"/>
              <a:t>propri</a:t>
            </a:r>
            <a:r>
              <a:rPr lang="en-US" i="1" dirty="0" smtClean="0"/>
              <a:t> </a:t>
            </a:r>
            <a:r>
              <a:rPr lang="en-US" dirty="0" smtClean="0"/>
              <a:t>(</a:t>
            </a:r>
            <a:r>
              <a:rPr lang="en-US" i="1" dirty="0"/>
              <a:t>us</a:t>
            </a:r>
            <a:r>
              <a:rPr lang="en-US" dirty="0"/>
              <a:t>) </a:t>
            </a:r>
            <a:r>
              <a:rPr lang="en-US" dirty="0">
                <a:hlinkClick r:id="rId2"/>
              </a:rPr>
              <a:t>proper</a:t>
            </a:r>
            <a:r>
              <a:rPr lang="en-US" dirty="0"/>
              <a:t> </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3793" y="3308074"/>
            <a:ext cx="20764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7755" y="3062163"/>
            <a:ext cx="19431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9430" y="571500"/>
            <a:ext cx="12287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429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52" y="262568"/>
            <a:ext cx="7315200" cy="1154097"/>
          </a:xfrm>
        </p:spPr>
        <p:txBody>
          <a:bodyPr/>
          <a:lstStyle/>
          <a:p>
            <a:r>
              <a:rPr lang="en-US" dirty="0" smtClean="0"/>
              <a:t>S</a:t>
            </a:r>
            <a:r>
              <a:rPr lang="en-US" dirty="0" smtClean="0"/>
              <a:t>acrilege</a:t>
            </a:r>
            <a:endParaRPr lang="en-US" dirty="0"/>
          </a:p>
        </p:txBody>
      </p:sp>
      <p:sp>
        <p:nvSpPr>
          <p:cNvPr id="3" name="Content Placeholder 2"/>
          <p:cNvSpPr>
            <a:spLocks noGrp="1"/>
          </p:cNvSpPr>
          <p:nvPr>
            <p:ph idx="1"/>
          </p:nvPr>
        </p:nvSpPr>
        <p:spPr>
          <a:xfrm>
            <a:off x="665922" y="1726225"/>
            <a:ext cx="7315200" cy="3539527"/>
          </a:xfrm>
        </p:spPr>
        <p:txBody>
          <a:bodyPr/>
          <a:lstStyle/>
          <a:p>
            <a:r>
              <a:rPr lang="en-US" dirty="0" smtClean="0"/>
              <a:t>Connotation: Negative</a:t>
            </a:r>
          </a:p>
          <a:p>
            <a:r>
              <a:rPr lang="en-US" dirty="0" smtClean="0"/>
              <a:t>Etymology: Latin </a:t>
            </a:r>
            <a:r>
              <a:rPr lang="en-US" i="1" dirty="0" err="1" smtClean="0"/>
              <a:t>sacrilegium</a:t>
            </a:r>
            <a:r>
              <a:rPr lang="en-US" i="1" dirty="0"/>
              <a:t>, </a:t>
            </a:r>
            <a:r>
              <a:rPr lang="en-US" dirty="0"/>
              <a:t>equivalent to </a:t>
            </a:r>
            <a:r>
              <a:rPr lang="en-US" i="1" dirty="0" err="1"/>
              <a:t>sacri</a:t>
            </a:r>
            <a:r>
              <a:rPr lang="en-US" i="1" dirty="0"/>
              <a:t>- </a:t>
            </a:r>
            <a:r>
              <a:rPr lang="en-US" dirty="0"/>
              <a:t>(combining form </a:t>
            </a:r>
            <a:r>
              <a:rPr lang="en-US" dirty="0" smtClean="0"/>
              <a:t>of </a:t>
            </a:r>
            <a:r>
              <a:rPr lang="en-US" i="1" dirty="0" smtClean="0"/>
              <a:t>sacrum</a:t>
            </a:r>
            <a:r>
              <a:rPr lang="en-US" i="1" dirty="0"/>
              <a:t> </a:t>
            </a:r>
            <a:r>
              <a:rPr lang="en-US" dirty="0"/>
              <a:t>holy place) + </a:t>
            </a:r>
            <a:r>
              <a:rPr lang="en-US" i="1" dirty="0"/>
              <a:t>leg </a:t>
            </a:r>
            <a:r>
              <a:rPr lang="en-US" dirty="0"/>
              <a:t>(</a:t>
            </a:r>
            <a:r>
              <a:rPr lang="en-US" i="1" dirty="0"/>
              <a:t>ere</a:t>
            </a:r>
            <a:r>
              <a:rPr lang="en-US" dirty="0"/>
              <a:t>) to steal, literally, gather</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383" y="3200401"/>
            <a:ext cx="4211913" cy="280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6463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922" y="390618"/>
            <a:ext cx="7315200" cy="1154097"/>
          </a:xfrm>
        </p:spPr>
        <p:txBody>
          <a:bodyPr/>
          <a:lstStyle/>
          <a:p>
            <a:r>
              <a:rPr lang="en-US" dirty="0"/>
              <a:t>S</a:t>
            </a:r>
            <a:r>
              <a:rPr lang="en-US" dirty="0" smtClean="0"/>
              <a:t>ummarily</a:t>
            </a:r>
            <a:endParaRPr lang="en-US" dirty="0"/>
          </a:p>
        </p:txBody>
      </p:sp>
      <p:sp>
        <p:nvSpPr>
          <p:cNvPr id="3" name="Content Placeholder 2"/>
          <p:cNvSpPr>
            <a:spLocks noGrp="1"/>
          </p:cNvSpPr>
          <p:nvPr>
            <p:ph idx="1"/>
          </p:nvPr>
        </p:nvSpPr>
        <p:spPr>
          <a:xfrm>
            <a:off x="665922" y="1775919"/>
            <a:ext cx="7315200" cy="3539527"/>
          </a:xfrm>
        </p:spPr>
        <p:txBody>
          <a:bodyPr/>
          <a:lstStyle/>
          <a:p>
            <a:r>
              <a:rPr lang="en-US" dirty="0" smtClean="0"/>
              <a:t>Connotation: Neutral</a:t>
            </a:r>
          </a:p>
          <a:p>
            <a:r>
              <a:rPr lang="en-US" dirty="0" smtClean="0"/>
              <a:t>Etymology: </a:t>
            </a:r>
            <a:r>
              <a:rPr lang="en-US" dirty="0"/>
              <a:t>from </a:t>
            </a:r>
            <a:r>
              <a:rPr lang="en-US" dirty="0" smtClean="0">
                <a:hlinkClick r:id="rId2"/>
              </a:rPr>
              <a:t>summary</a:t>
            </a:r>
            <a:r>
              <a:rPr lang="en-US" dirty="0"/>
              <a:t> + </a:t>
            </a:r>
            <a:r>
              <a:rPr lang="en-US" dirty="0">
                <a:hlinkClick r:id="rId3"/>
              </a:rPr>
              <a:t>-</a:t>
            </a:r>
            <a:r>
              <a:rPr lang="en-US" dirty="0" err="1" smtClean="0">
                <a:hlinkClick r:id="rId3"/>
              </a:rPr>
              <a:t>ly</a:t>
            </a:r>
            <a:r>
              <a:rPr lang="en-US" dirty="0" smtClean="0"/>
              <a:t> </a:t>
            </a:r>
          </a:p>
          <a:p>
            <a:pPr marL="45720" indent="0">
              <a:buNone/>
            </a:pPr>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1998" y="2945109"/>
            <a:ext cx="3600035" cy="23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662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Connotation- negative</a:t>
            </a:r>
          </a:p>
          <a:p>
            <a:r>
              <a:rPr lang="en-US" dirty="0" smtClean="0"/>
              <a:t>Etymology- </a:t>
            </a:r>
            <a:r>
              <a:rPr lang="en-US" dirty="0"/>
              <a:t>from Late Latin </a:t>
            </a:r>
            <a:r>
              <a:rPr lang="en-US" i="1" dirty="0" err="1"/>
              <a:t>accostāre</a:t>
            </a:r>
            <a:r>
              <a:rPr lang="en-US" i="1" dirty="0"/>
              <a:t> </a:t>
            </a:r>
            <a:r>
              <a:rPr lang="en-US" dirty="0"/>
              <a:t>to place side by side, from Latin </a:t>
            </a:r>
            <a:r>
              <a:rPr lang="en-US" i="1" dirty="0"/>
              <a:t>costa </a:t>
            </a:r>
            <a:r>
              <a:rPr lang="en-US" dirty="0"/>
              <a:t>side, </a:t>
            </a:r>
            <a:r>
              <a:rPr lang="en-US" dirty="0" smtClean="0"/>
              <a:t>rib </a:t>
            </a:r>
            <a:endParaRPr lang="en-US" dirty="0" smtClean="0"/>
          </a:p>
          <a:p>
            <a:endParaRPr lang="en-US" dirty="0"/>
          </a:p>
          <a:p>
            <a:endParaRPr lang="en-US" dirty="0" smtClean="0"/>
          </a:p>
        </p:txBody>
      </p:sp>
      <p:sp>
        <p:nvSpPr>
          <p:cNvPr id="3" name="Title 2"/>
          <p:cNvSpPr>
            <a:spLocks noGrp="1"/>
          </p:cNvSpPr>
          <p:nvPr>
            <p:ph type="title"/>
          </p:nvPr>
        </p:nvSpPr>
        <p:spPr/>
        <p:txBody>
          <a:bodyPr/>
          <a:lstStyle/>
          <a:p>
            <a:r>
              <a:rPr lang="en-US" dirty="0" smtClean="0"/>
              <a:t>Accost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2908851"/>
            <a:ext cx="4622110" cy="283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0066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20376"/>
            <a:ext cx="7315200" cy="1154097"/>
          </a:xfrm>
        </p:spPr>
        <p:txBody>
          <a:bodyPr/>
          <a:lstStyle/>
          <a:p>
            <a:r>
              <a:rPr lang="en-US" dirty="0"/>
              <a:t>S</a:t>
            </a:r>
            <a:r>
              <a:rPr lang="en-US" dirty="0" smtClean="0"/>
              <a:t>uppliant</a:t>
            </a:r>
            <a:endParaRPr lang="en-US" dirty="0"/>
          </a:p>
        </p:txBody>
      </p:sp>
      <p:sp>
        <p:nvSpPr>
          <p:cNvPr id="3" name="Content Placeholder 2"/>
          <p:cNvSpPr>
            <a:spLocks noGrp="1"/>
          </p:cNvSpPr>
          <p:nvPr>
            <p:ph idx="1"/>
          </p:nvPr>
        </p:nvSpPr>
        <p:spPr>
          <a:xfrm>
            <a:off x="914400" y="2141183"/>
            <a:ext cx="7315200" cy="3539527"/>
          </a:xfrm>
        </p:spPr>
        <p:txBody>
          <a:bodyPr/>
          <a:lstStyle/>
          <a:p>
            <a:r>
              <a:rPr lang="en-US" dirty="0" smtClean="0"/>
              <a:t>Connotation: Neutral</a:t>
            </a:r>
          </a:p>
          <a:p>
            <a:r>
              <a:rPr lang="en-US" dirty="0" smtClean="0"/>
              <a:t>Etymology:  </a:t>
            </a:r>
            <a:r>
              <a:rPr lang="en-US" dirty="0"/>
              <a:t>French </a:t>
            </a:r>
            <a:r>
              <a:rPr lang="en-US" i="1" dirty="0"/>
              <a:t>supplier </a:t>
            </a:r>
            <a:r>
              <a:rPr lang="en-US" dirty="0"/>
              <a:t>to beseech, from </a:t>
            </a:r>
            <a:r>
              <a:rPr lang="en-US" dirty="0" smtClean="0"/>
              <a:t>Latin </a:t>
            </a:r>
            <a:r>
              <a:rPr lang="en-US" i="1" dirty="0" err="1" smtClean="0"/>
              <a:t>supplicāre</a:t>
            </a:r>
            <a:r>
              <a:rPr lang="en-US" i="1" dirty="0"/>
              <a:t> </a:t>
            </a:r>
            <a:r>
              <a:rPr lang="en-US" dirty="0"/>
              <a:t>to kneel in entreaty; see </a:t>
            </a:r>
            <a:r>
              <a:rPr lang="en-US" u="sng" dirty="0" smtClean="0"/>
              <a:t>supple </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25" y="379058"/>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112" b="15111"/>
          <a:stretch/>
        </p:blipFill>
        <p:spPr bwMode="auto">
          <a:xfrm>
            <a:off x="1100138" y="3400425"/>
            <a:ext cx="21431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3525" y="349567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2850" y="3609975"/>
            <a:ext cx="11430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7665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11333"/>
            <a:ext cx="7315200" cy="1154097"/>
          </a:xfrm>
        </p:spPr>
        <p:txBody>
          <a:bodyPr/>
          <a:lstStyle/>
          <a:p>
            <a:r>
              <a:rPr lang="en-US" dirty="0"/>
              <a:t>T</a:t>
            </a:r>
            <a:r>
              <a:rPr lang="en-US" dirty="0" smtClean="0"/>
              <a:t>alisman</a:t>
            </a:r>
            <a:endParaRPr lang="en-US" dirty="0"/>
          </a:p>
        </p:txBody>
      </p:sp>
      <p:sp>
        <p:nvSpPr>
          <p:cNvPr id="3" name="Content Placeholder 2"/>
          <p:cNvSpPr>
            <a:spLocks noGrp="1"/>
          </p:cNvSpPr>
          <p:nvPr>
            <p:ph idx="1"/>
          </p:nvPr>
        </p:nvSpPr>
        <p:spPr>
          <a:xfrm>
            <a:off x="914400" y="1636358"/>
            <a:ext cx="7315200" cy="3539527"/>
          </a:xfrm>
        </p:spPr>
        <p:txBody>
          <a:bodyPr/>
          <a:lstStyle/>
          <a:p>
            <a:r>
              <a:rPr lang="en-US" dirty="0"/>
              <a:t>Connotation</a:t>
            </a:r>
            <a:r>
              <a:rPr lang="en-US" dirty="0" smtClean="0"/>
              <a:t>: Neutral </a:t>
            </a:r>
            <a:endParaRPr lang="en-US" dirty="0"/>
          </a:p>
          <a:p>
            <a:r>
              <a:rPr lang="en-US" dirty="0"/>
              <a:t>Etymology</a:t>
            </a:r>
            <a:r>
              <a:rPr lang="en-US" dirty="0" smtClean="0"/>
              <a:t>: </a:t>
            </a:r>
            <a:r>
              <a:rPr lang="en-US" dirty="0"/>
              <a:t> Arabic </a:t>
            </a:r>
            <a:r>
              <a:rPr lang="en-US" i="1" dirty="0" err="1"/>
              <a:t>tilsam</a:t>
            </a:r>
            <a:r>
              <a:rPr lang="en-US" i="1" dirty="0"/>
              <a:t>, </a:t>
            </a:r>
            <a:r>
              <a:rPr lang="en-US" dirty="0" smtClean="0"/>
              <a:t>from Medieval</a:t>
            </a:r>
            <a:r>
              <a:rPr lang="en-US" dirty="0"/>
              <a:t> Greek </a:t>
            </a:r>
            <a:r>
              <a:rPr lang="en-US" i="1" dirty="0" err="1"/>
              <a:t>telesma</a:t>
            </a:r>
            <a:r>
              <a:rPr lang="en-US" i="1" dirty="0"/>
              <a:t> </a:t>
            </a:r>
            <a:r>
              <a:rPr lang="en-US" dirty="0"/>
              <a:t>ritual, from Greek</a:t>
            </a:r>
            <a:r>
              <a:rPr lang="en-US" dirty="0" smtClean="0"/>
              <a:t>: consecration</a:t>
            </a:r>
            <a:r>
              <a:rPr lang="en-US" dirty="0"/>
              <a:t>, from </a:t>
            </a:r>
            <a:r>
              <a:rPr lang="en-US" i="1" dirty="0" err="1"/>
              <a:t>telein</a:t>
            </a:r>
            <a:r>
              <a:rPr lang="en-US" i="1" dirty="0"/>
              <a:t> </a:t>
            </a:r>
            <a:r>
              <a:rPr lang="en-US" dirty="0"/>
              <a:t>to perform a rite, complete</a:t>
            </a:r>
            <a:r>
              <a:rPr lang="en-US" dirty="0" smtClean="0"/>
              <a:t>, from</a:t>
            </a:r>
            <a:r>
              <a:rPr lang="en-US" dirty="0"/>
              <a:t> </a:t>
            </a:r>
            <a:r>
              <a:rPr lang="en-US" i="1" dirty="0" err="1"/>
              <a:t>telos</a:t>
            </a:r>
            <a:r>
              <a:rPr lang="en-US" i="1" dirty="0"/>
              <a:t> </a:t>
            </a:r>
            <a:r>
              <a:rPr lang="en-US" dirty="0"/>
              <a:t>end, result</a:t>
            </a:r>
            <a:endParaRPr lang="en-US" dirty="0"/>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319463"/>
            <a:ext cx="20955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3552825"/>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2236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2758"/>
            <a:ext cx="7315200" cy="1154097"/>
          </a:xfrm>
        </p:spPr>
        <p:txBody>
          <a:bodyPr/>
          <a:lstStyle/>
          <a:p>
            <a:r>
              <a:rPr lang="en-US" dirty="0"/>
              <a:t>U</a:t>
            </a:r>
            <a:r>
              <a:rPr lang="en-US" dirty="0" smtClean="0"/>
              <a:t>ndulate</a:t>
            </a:r>
            <a:endParaRPr lang="en-US" dirty="0"/>
          </a:p>
        </p:txBody>
      </p:sp>
      <p:sp>
        <p:nvSpPr>
          <p:cNvPr id="3" name="Content Placeholder 2"/>
          <p:cNvSpPr>
            <a:spLocks noGrp="1"/>
          </p:cNvSpPr>
          <p:nvPr>
            <p:ph idx="1"/>
          </p:nvPr>
        </p:nvSpPr>
        <p:spPr>
          <a:xfrm>
            <a:off x="914400" y="1779233"/>
            <a:ext cx="7315200" cy="3539527"/>
          </a:xfrm>
        </p:spPr>
        <p:txBody>
          <a:bodyPr/>
          <a:lstStyle/>
          <a:p>
            <a:r>
              <a:rPr lang="en-US" dirty="0"/>
              <a:t>Connotation</a:t>
            </a:r>
            <a:r>
              <a:rPr lang="en-US" dirty="0" smtClean="0"/>
              <a:t>: Neutral</a:t>
            </a:r>
            <a:endParaRPr lang="en-US" dirty="0"/>
          </a:p>
          <a:p>
            <a:r>
              <a:rPr lang="en-US" dirty="0" smtClean="0"/>
              <a:t>Etymology: Latin</a:t>
            </a:r>
            <a:r>
              <a:rPr lang="en-US" dirty="0"/>
              <a:t> </a:t>
            </a:r>
            <a:r>
              <a:rPr lang="en-US" i="1" dirty="0" err="1"/>
              <a:t>undulātus</a:t>
            </a:r>
            <a:r>
              <a:rPr lang="en-US" i="1" dirty="0"/>
              <a:t> </a:t>
            </a:r>
            <a:r>
              <a:rPr lang="en-US" dirty="0"/>
              <a:t>waved, equivalent to </a:t>
            </a:r>
            <a:r>
              <a:rPr lang="en-US" i="1" dirty="0"/>
              <a:t>und</a:t>
            </a:r>
            <a:r>
              <a:rPr lang="en-US" dirty="0"/>
              <a:t>(</a:t>
            </a:r>
            <a:r>
              <a:rPr lang="en-US" i="1" dirty="0"/>
              <a:t>a</a:t>
            </a:r>
            <a:r>
              <a:rPr lang="en-US" dirty="0"/>
              <a:t>) wave + </a:t>
            </a:r>
            <a:r>
              <a:rPr lang="en-US" i="1" dirty="0"/>
              <a:t>-</a:t>
            </a:r>
            <a:r>
              <a:rPr lang="en-US" i="1" dirty="0" err="1"/>
              <a:t>ul</a:t>
            </a:r>
            <a:r>
              <a:rPr lang="en-US" i="1" dirty="0"/>
              <a:t> </a:t>
            </a:r>
            <a:r>
              <a:rPr lang="en-US" dirty="0"/>
              <a:t>(</a:t>
            </a:r>
            <a:r>
              <a:rPr lang="en-US" i="1" dirty="0"/>
              <a:t>a</a:t>
            </a:r>
            <a:r>
              <a:rPr lang="en-US" dirty="0"/>
              <a:t>) </a:t>
            </a:r>
            <a:r>
              <a:rPr lang="en-US" dirty="0">
                <a:hlinkClick r:id="rId2"/>
              </a:rPr>
              <a:t>-</a:t>
            </a:r>
            <a:r>
              <a:rPr lang="en-US" dirty="0" err="1">
                <a:hlinkClick r:id="rId2"/>
              </a:rPr>
              <a:t>ule</a:t>
            </a:r>
            <a:r>
              <a:rPr lang="en-US" dirty="0"/>
              <a:t> + </a:t>
            </a:r>
            <a:r>
              <a:rPr lang="en-US" i="1" dirty="0"/>
              <a:t>-</a:t>
            </a:r>
            <a:r>
              <a:rPr lang="en-US" i="1" dirty="0" err="1"/>
              <a:t>ātus</a:t>
            </a:r>
            <a:r>
              <a:rPr lang="en-US" i="1" dirty="0"/>
              <a:t> </a:t>
            </a:r>
            <a:endParaRPr lang="en-US" dirty="0"/>
          </a:p>
          <a:p>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3" y="38275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526" y="351472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305752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9913" y="502883"/>
            <a:ext cx="90487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482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Connotation- negative</a:t>
            </a:r>
          </a:p>
          <a:p>
            <a:r>
              <a:rPr lang="en-US" dirty="0" smtClean="0"/>
              <a:t>Etymology- </a:t>
            </a:r>
            <a:r>
              <a:rPr lang="en-US" dirty="0" smtClean="0"/>
              <a:t>Latin</a:t>
            </a:r>
            <a:r>
              <a:rPr lang="en-US" dirty="0"/>
              <a:t> </a:t>
            </a:r>
            <a:r>
              <a:rPr lang="en-US" i="1" dirty="0" err="1"/>
              <a:t>animadversiōn</a:t>
            </a:r>
            <a:r>
              <a:rPr lang="en-US" i="1" dirty="0"/>
              <a:t>- </a:t>
            </a:r>
            <a:r>
              <a:rPr lang="en-US" dirty="0"/>
              <a:t>(stem </a:t>
            </a:r>
            <a:r>
              <a:rPr lang="en-US" dirty="0" smtClean="0"/>
              <a:t>of </a:t>
            </a:r>
            <a:r>
              <a:rPr lang="en-US" i="1" dirty="0" err="1" smtClean="0"/>
              <a:t>animadversiō</a:t>
            </a:r>
            <a:r>
              <a:rPr lang="en-US" dirty="0"/>
              <a:t>) a heeding, censure, equivalent </a:t>
            </a:r>
            <a:r>
              <a:rPr lang="en-US" dirty="0" smtClean="0"/>
              <a:t>to </a:t>
            </a:r>
            <a:r>
              <a:rPr lang="en-US" i="1" dirty="0" err="1" smtClean="0"/>
              <a:t>animadvers</a:t>
            </a:r>
            <a:r>
              <a:rPr lang="en-US" i="1" dirty="0"/>
              <a:t> </a:t>
            </a:r>
            <a:r>
              <a:rPr lang="en-US" dirty="0"/>
              <a:t>(</a:t>
            </a:r>
            <a:r>
              <a:rPr lang="en-US" i="1" dirty="0"/>
              <a:t>us</a:t>
            </a:r>
            <a:r>
              <a:rPr lang="en-US" dirty="0"/>
              <a:t>) (past participle of </a:t>
            </a:r>
            <a:r>
              <a:rPr lang="en-US" i="1" dirty="0" err="1"/>
              <a:t>animadvertere</a:t>
            </a:r>
            <a:r>
              <a:rPr lang="en-US" i="1" dirty="0"/>
              <a:t> </a:t>
            </a:r>
            <a:r>
              <a:rPr lang="en-US" dirty="0" smtClean="0"/>
              <a:t>to heed</a:t>
            </a:r>
            <a:r>
              <a:rPr lang="en-US" dirty="0"/>
              <a:t>, </a:t>
            </a:r>
            <a:r>
              <a:rPr lang="en-US" dirty="0" smtClean="0"/>
              <a:t>censure; </a:t>
            </a:r>
            <a:r>
              <a:rPr lang="en-US" dirty="0"/>
              <a:t> </a:t>
            </a:r>
            <a:r>
              <a:rPr lang="en-US" i="1" dirty="0"/>
              <a:t>animus </a:t>
            </a:r>
            <a:r>
              <a:rPr lang="en-US" dirty="0" smtClean="0"/>
              <a:t>(dislike)+</a:t>
            </a:r>
            <a:r>
              <a:rPr lang="en-US" dirty="0"/>
              <a:t> </a:t>
            </a:r>
            <a:r>
              <a:rPr lang="en-US" i="1" dirty="0" err="1"/>
              <a:t>advertere</a:t>
            </a:r>
            <a:r>
              <a:rPr lang="en-US" i="1" dirty="0"/>
              <a:t> </a:t>
            </a:r>
            <a:r>
              <a:rPr lang="en-US" i="1" dirty="0" smtClean="0"/>
              <a:t>(</a:t>
            </a:r>
            <a:r>
              <a:rPr lang="en-US" dirty="0" smtClean="0"/>
              <a:t>to</a:t>
            </a:r>
            <a:r>
              <a:rPr lang="en-US" dirty="0"/>
              <a:t> </a:t>
            </a:r>
            <a:r>
              <a:rPr lang="en-US" dirty="0" smtClean="0">
                <a:hlinkClick r:id="rId2"/>
              </a:rPr>
              <a:t>advert</a:t>
            </a:r>
            <a:r>
              <a:rPr lang="en-US" dirty="0" smtClean="0"/>
              <a:t>)</a:t>
            </a:r>
          </a:p>
          <a:p>
            <a:endParaRPr lang="en-US" dirty="0"/>
          </a:p>
        </p:txBody>
      </p:sp>
      <p:sp>
        <p:nvSpPr>
          <p:cNvPr id="3" name="Title 2"/>
          <p:cNvSpPr>
            <a:spLocks noGrp="1"/>
          </p:cNvSpPr>
          <p:nvPr>
            <p:ph type="title"/>
          </p:nvPr>
        </p:nvSpPr>
        <p:spPr/>
        <p:txBody>
          <a:bodyPr/>
          <a:lstStyle/>
          <a:p>
            <a:r>
              <a:rPr lang="en-US" dirty="0" smtClean="0"/>
              <a:t>animadversion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862" y="3531496"/>
            <a:ext cx="3389242" cy="2247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415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Connotation-neutral</a:t>
            </a:r>
          </a:p>
          <a:p>
            <a:r>
              <a:rPr lang="en-US" dirty="0" smtClean="0"/>
              <a:t>Etymology- </a:t>
            </a:r>
            <a:r>
              <a:rPr lang="en-US" dirty="0" smtClean="0"/>
              <a:t>L</a:t>
            </a:r>
            <a:r>
              <a:rPr lang="en-US" dirty="0"/>
              <a:t>. </a:t>
            </a:r>
            <a:r>
              <a:rPr lang="en-US" dirty="0" err="1"/>
              <a:t>avidus</a:t>
            </a:r>
            <a:r>
              <a:rPr lang="en-US" dirty="0"/>
              <a:t> "longing eagerly for," from </a:t>
            </a:r>
            <a:r>
              <a:rPr lang="en-US" dirty="0" err="1"/>
              <a:t>avere</a:t>
            </a:r>
            <a:r>
              <a:rPr lang="en-US" dirty="0"/>
              <a:t> "to desire eagerly</a:t>
            </a:r>
            <a:r>
              <a:rPr lang="en-US" dirty="0" smtClean="0"/>
              <a:t>.“ </a:t>
            </a:r>
            <a:endParaRPr lang="en-US" dirty="0"/>
          </a:p>
        </p:txBody>
      </p:sp>
      <p:sp>
        <p:nvSpPr>
          <p:cNvPr id="3" name="Title 2"/>
          <p:cNvSpPr>
            <a:spLocks noGrp="1"/>
          </p:cNvSpPr>
          <p:nvPr>
            <p:ph type="title"/>
          </p:nvPr>
        </p:nvSpPr>
        <p:spPr/>
        <p:txBody>
          <a:bodyPr/>
          <a:lstStyle/>
          <a:p>
            <a:r>
              <a:rPr lang="en-US" dirty="0" smtClean="0"/>
              <a:t>avid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530" y="2860398"/>
            <a:ext cx="3163128" cy="208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3206405"/>
            <a:ext cx="2802834" cy="230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192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5C2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solidFill>
                  <a:schemeClr val="bg1"/>
                </a:solidFill>
                <a:latin typeface="BatangChe" panose="02030609000101010101" pitchFamily="49" charset="-127"/>
                <a:ea typeface="BatangChe" panose="02030609000101010101" pitchFamily="49" charset="-127"/>
              </a:rPr>
              <a:t>BRACKISH</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3600" dirty="0" smtClean="0">
                <a:solidFill>
                  <a:schemeClr val="bg1"/>
                </a:solidFill>
                <a:latin typeface="BatangChe" panose="02030609000101010101" pitchFamily="49" charset="-127"/>
                <a:ea typeface="BatangChe" panose="02030609000101010101" pitchFamily="49" charset="-127"/>
              </a:rPr>
              <a:t>Connotation: Negative</a:t>
            </a:r>
          </a:p>
          <a:p>
            <a:r>
              <a:rPr lang="en-US" sz="3600" dirty="0" smtClean="0">
                <a:solidFill>
                  <a:schemeClr val="bg1"/>
                </a:solidFill>
                <a:latin typeface="BatangChe" panose="02030609000101010101" pitchFamily="49" charset="-127"/>
                <a:ea typeface="BatangChe" panose="02030609000101010101" pitchFamily="49" charset="-127"/>
              </a:rPr>
              <a:t>Etymology: from Middle Dutch </a:t>
            </a:r>
            <a:r>
              <a:rPr lang="en-US" sz="3600" dirty="0" err="1" smtClean="0">
                <a:solidFill>
                  <a:schemeClr val="bg1"/>
                </a:solidFill>
                <a:latin typeface="BatangChe" panose="02030609000101010101" pitchFamily="49" charset="-127"/>
                <a:ea typeface="BatangChe" panose="02030609000101010101" pitchFamily="49" charset="-127"/>
              </a:rPr>
              <a:t>brac</a:t>
            </a:r>
            <a:r>
              <a:rPr lang="en-US" sz="3600" dirty="0" smtClean="0">
                <a:solidFill>
                  <a:schemeClr val="bg1"/>
                </a:solidFill>
                <a:latin typeface="BatangChe" panose="02030609000101010101" pitchFamily="49" charset="-127"/>
                <a:ea typeface="BatangChe" panose="02030609000101010101" pitchFamily="49" charset="-127"/>
              </a:rPr>
              <a:t> salty; </a:t>
            </a:r>
            <a:r>
              <a:rPr lang="en-US" sz="3600" dirty="0" smtClean="0">
                <a:solidFill>
                  <a:schemeClr val="bg1"/>
                </a:solidFill>
                <a:latin typeface="BatangChe" panose="02030609000101010101" pitchFamily="49" charset="-127"/>
                <a:ea typeface="BatangChe" panose="02030609000101010101" pitchFamily="49" charset="-127"/>
              </a:rPr>
              <a:t>1530s</a:t>
            </a:r>
            <a:r>
              <a:rPr lang="en-US" sz="3600" dirty="0" smtClean="0">
                <a:solidFill>
                  <a:schemeClr val="bg1"/>
                </a:solidFill>
                <a:latin typeface="BatangChe" panose="02030609000101010101" pitchFamily="49" charset="-127"/>
                <a:ea typeface="BatangChe" panose="02030609000101010101" pitchFamily="49" charset="-127"/>
              </a:rPr>
              <a:t>, from Scottish </a:t>
            </a:r>
            <a:r>
              <a:rPr lang="en-US" sz="3600" dirty="0" err="1" smtClean="0">
                <a:solidFill>
                  <a:schemeClr val="bg1"/>
                </a:solidFill>
                <a:latin typeface="BatangChe" panose="02030609000101010101" pitchFamily="49" charset="-127"/>
                <a:ea typeface="BatangChe" panose="02030609000101010101" pitchFamily="49" charset="-127"/>
              </a:rPr>
              <a:t>brack</a:t>
            </a:r>
            <a:r>
              <a:rPr lang="en-US" sz="3600" dirty="0" smtClean="0">
                <a:solidFill>
                  <a:schemeClr val="bg1"/>
                </a:solidFill>
                <a:latin typeface="BatangChe" panose="02030609000101010101" pitchFamily="49" charset="-127"/>
                <a:ea typeface="BatangChe" panose="02030609000101010101" pitchFamily="49" charset="-127"/>
              </a:rPr>
              <a:t> "salty</a:t>
            </a:r>
            <a:r>
              <a:rPr lang="en-US" sz="3600" dirty="0" smtClean="0">
                <a:solidFill>
                  <a:schemeClr val="bg1"/>
                </a:solidFill>
                <a:latin typeface="BatangChe" panose="02030609000101010101" pitchFamily="49" charset="-127"/>
                <a:ea typeface="BatangChe" panose="02030609000101010101" pitchFamily="49" charset="-127"/>
              </a:rPr>
              <a:t>"</a:t>
            </a:r>
            <a:endParaRPr lang="en-US" sz="3600" dirty="0">
              <a:latin typeface="BatangChe" panose="02030609000101010101" pitchFamily="49" charset="-127"/>
              <a:ea typeface="BatangChe" panose="02030609000101010101" pitchFamily="49" charset="-127"/>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312" y="3786186"/>
            <a:ext cx="3959017" cy="2217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526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F50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chemeClr val="bg1"/>
                </a:solidFill>
                <a:latin typeface="Plantagenet Cherokee" panose="02020602070100000000" pitchFamily="18" charset="0"/>
              </a:rPr>
              <a:t>CELERITY</a:t>
            </a:r>
            <a:endParaRPr lang="en-US" sz="6600" dirty="0">
              <a:solidFill>
                <a:schemeClr val="bg1"/>
              </a:solidFill>
              <a:latin typeface="Plantagenet Cherokee" panose="02020602070100000000" pitchFamily="18" charset="0"/>
            </a:endParaRPr>
          </a:p>
        </p:txBody>
      </p:sp>
      <p:sp>
        <p:nvSpPr>
          <p:cNvPr id="3" name="Content Placeholder 2"/>
          <p:cNvSpPr>
            <a:spLocks noGrp="1"/>
          </p:cNvSpPr>
          <p:nvPr>
            <p:ph idx="1"/>
          </p:nvPr>
        </p:nvSpPr>
        <p:spPr/>
        <p:txBody>
          <a:bodyPr>
            <a:normAutofit/>
          </a:bodyPr>
          <a:lstStyle/>
          <a:p>
            <a:r>
              <a:rPr lang="en-US" sz="3200" dirty="0" smtClean="0">
                <a:solidFill>
                  <a:schemeClr val="bg1"/>
                </a:solidFill>
                <a:latin typeface="Plantagenet Cherokee" panose="02020602070100000000" pitchFamily="18" charset="0"/>
              </a:rPr>
              <a:t>Connotation: Positive</a:t>
            </a:r>
          </a:p>
          <a:p>
            <a:r>
              <a:rPr lang="en-US" sz="3200" dirty="0" smtClean="0">
                <a:solidFill>
                  <a:schemeClr val="bg1"/>
                </a:solidFill>
                <a:latin typeface="Plantagenet Cherokee" panose="02020602070100000000" pitchFamily="18" charset="0"/>
              </a:rPr>
              <a:t>Etymology: </a:t>
            </a:r>
            <a:r>
              <a:rPr lang="en-US" sz="3200" dirty="0" smtClean="0">
                <a:solidFill>
                  <a:schemeClr val="bg1"/>
                </a:solidFill>
                <a:latin typeface="Plantagenet Cherokee" panose="02020602070100000000" pitchFamily="18" charset="0"/>
              </a:rPr>
              <a:t>Latin from </a:t>
            </a:r>
            <a:r>
              <a:rPr lang="en-US" sz="3200" i="1" dirty="0" err="1" smtClean="0">
                <a:solidFill>
                  <a:schemeClr val="bg1"/>
                </a:solidFill>
                <a:latin typeface="Plantagenet Cherokee" panose="02020602070100000000" pitchFamily="18" charset="0"/>
              </a:rPr>
              <a:t>celer</a:t>
            </a:r>
            <a:r>
              <a:rPr lang="en-US" sz="3200" dirty="0" smtClean="0">
                <a:solidFill>
                  <a:schemeClr val="bg1"/>
                </a:solidFill>
                <a:latin typeface="Plantagenet Cherokee" panose="02020602070100000000" pitchFamily="18" charset="0"/>
              </a:rPr>
              <a:t> </a:t>
            </a:r>
            <a:r>
              <a:rPr lang="en-US" sz="3200" dirty="0" smtClean="0">
                <a:solidFill>
                  <a:schemeClr val="bg1"/>
                </a:solidFill>
                <a:latin typeface="Plantagenet Cherokee" panose="02020602070100000000" pitchFamily="18" charset="0"/>
              </a:rPr>
              <a:t>swift </a:t>
            </a:r>
            <a:endParaRPr lang="en-US" sz="3200" dirty="0">
              <a:solidFill>
                <a:schemeClr val="bg1"/>
              </a:solidFill>
              <a:latin typeface="Plantagenet Cherokee" panose="02020602070100000000" pitchFamily="18" charset="0"/>
            </a:endParaRPr>
          </a:p>
          <a:p>
            <a:endParaRPr lang="en-US" sz="3200" dirty="0" smtClean="0">
              <a:solidFill>
                <a:schemeClr val="bg1"/>
              </a:solidFill>
              <a:latin typeface="Plantagenet Cherokee" panose="02020602070100000000" pitchFamily="18" charset="0"/>
            </a:endParaRPr>
          </a:p>
        </p:txBody>
      </p:sp>
      <p:pic>
        <p:nvPicPr>
          <p:cNvPr id="5" name="Picture 4"/>
          <p:cNvPicPr>
            <a:picLocks noChangeAspect="1"/>
          </p:cNvPicPr>
          <p:nvPr/>
        </p:nvPicPr>
        <p:blipFill>
          <a:blip r:embed="rId2"/>
          <a:stretch>
            <a:fillRect/>
          </a:stretch>
        </p:blipFill>
        <p:spPr>
          <a:xfrm>
            <a:off x="2090256" y="3217656"/>
            <a:ext cx="4857195" cy="2214411"/>
          </a:xfrm>
          <a:prstGeom prst="rect">
            <a:avLst/>
          </a:prstGeom>
        </p:spPr>
      </p:pic>
    </p:spTree>
    <p:extLst>
      <p:ext uri="{BB962C8B-B14F-4D97-AF65-F5344CB8AC3E}">
        <p14:creationId xmlns:p14="http://schemas.microsoft.com/office/powerpoint/2010/main" val="4289079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0032"/>
            <a:ext cx="7886700" cy="1325563"/>
          </a:xfrm>
        </p:spPr>
        <p:txBody>
          <a:bodyPr>
            <a:normAutofit/>
          </a:bodyPr>
          <a:lstStyle/>
          <a:p>
            <a:r>
              <a:rPr lang="en-US" sz="6600" dirty="0" smtClean="0">
                <a:solidFill>
                  <a:schemeClr val="bg1"/>
                </a:solidFill>
                <a:latin typeface="FrankRuehl" panose="020E0503060101010101" pitchFamily="34" charset="-79"/>
                <a:cs typeface="FrankRuehl" panose="020E0503060101010101" pitchFamily="34" charset="-79"/>
              </a:rPr>
              <a:t>DEVIOUS</a:t>
            </a:r>
            <a:r>
              <a:rPr lang="en-US" sz="6600" dirty="0" smtClean="0"/>
              <a:t>	</a:t>
            </a:r>
            <a:endParaRPr lang="en-US" sz="6600" dirty="0"/>
          </a:p>
        </p:txBody>
      </p:sp>
      <p:sp>
        <p:nvSpPr>
          <p:cNvPr id="3" name="Content Placeholder 2"/>
          <p:cNvSpPr>
            <a:spLocks noGrp="1"/>
          </p:cNvSpPr>
          <p:nvPr>
            <p:ph idx="1"/>
          </p:nvPr>
        </p:nvSpPr>
        <p:spPr/>
        <p:txBody>
          <a:bodyPr>
            <a:normAutofit/>
          </a:bodyPr>
          <a:lstStyle/>
          <a:p>
            <a:r>
              <a:rPr lang="en-US" sz="3600" dirty="0" smtClean="0">
                <a:solidFill>
                  <a:schemeClr val="bg1"/>
                </a:solidFill>
                <a:latin typeface="FrankRuehl" panose="020E0503060101010101" pitchFamily="34" charset="-79"/>
                <a:cs typeface="FrankRuehl" panose="020E0503060101010101" pitchFamily="34" charset="-79"/>
              </a:rPr>
              <a:t>Connotation: Negative</a:t>
            </a:r>
          </a:p>
          <a:p>
            <a:r>
              <a:rPr lang="en-US" sz="3600" dirty="0" smtClean="0">
                <a:solidFill>
                  <a:schemeClr val="bg1"/>
                </a:solidFill>
                <a:latin typeface="FrankRuehl" panose="020E0503060101010101" pitchFamily="34" charset="-79"/>
                <a:cs typeface="FrankRuehl" panose="020E0503060101010101" pitchFamily="34" charset="-79"/>
              </a:rPr>
              <a:t>Etymology: </a:t>
            </a:r>
            <a:r>
              <a:rPr lang="en-US" sz="3600" dirty="0" smtClean="0">
                <a:solidFill>
                  <a:schemeClr val="bg1"/>
                </a:solidFill>
                <a:latin typeface="FrankRuehl" panose="020E0503060101010101" pitchFamily="34" charset="-79"/>
                <a:cs typeface="FrankRuehl" panose="020E0503060101010101" pitchFamily="34" charset="-79"/>
              </a:rPr>
              <a:t>L</a:t>
            </a:r>
            <a:r>
              <a:rPr lang="en-US" sz="3600" dirty="0" smtClean="0">
                <a:solidFill>
                  <a:schemeClr val="bg1"/>
                </a:solidFill>
                <a:latin typeface="FrankRuehl" panose="020E0503060101010101" pitchFamily="34" charset="-79"/>
                <a:cs typeface="FrankRuehl" panose="020E0503060101010101" pitchFamily="34" charset="-79"/>
              </a:rPr>
              <a:t>. </a:t>
            </a:r>
            <a:r>
              <a:rPr lang="en-US" sz="3600" dirty="0" err="1" smtClean="0">
                <a:solidFill>
                  <a:schemeClr val="bg1"/>
                </a:solidFill>
                <a:latin typeface="FrankRuehl" panose="020E0503060101010101" pitchFamily="34" charset="-79"/>
                <a:cs typeface="FrankRuehl" panose="020E0503060101010101" pitchFamily="34" charset="-79"/>
              </a:rPr>
              <a:t>devius</a:t>
            </a:r>
            <a:r>
              <a:rPr lang="en-US" sz="3600" dirty="0" smtClean="0">
                <a:solidFill>
                  <a:schemeClr val="bg1"/>
                </a:solidFill>
                <a:latin typeface="FrankRuehl" panose="020E0503060101010101" pitchFamily="34" charset="-79"/>
                <a:cs typeface="FrankRuehl" panose="020E0503060101010101" pitchFamily="34" charset="-79"/>
              </a:rPr>
              <a:t> "out of the way, remote," from de via (see deviate ). </a:t>
            </a:r>
            <a:endParaRPr lang="en-US" sz="3600" dirty="0" smtClean="0">
              <a:solidFill>
                <a:schemeClr val="bg1"/>
              </a:solidFill>
              <a:latin typeface="FrankRuehl" panose="020E0503060101010101" pitchFamily="34" charset="-79"/>
              <a:cs typeface="FrankRuehl" panose="020E0503060101010101" pitchFamily="34" charset="-79"/>
            </a:endParaRPr>
          </a:p>
        </p:txBody>
      </p:sp>
      <p:pic>
        <p:nvPicPr>
          <p:cNvPr id="5" name="Picture 4"/>
          <p:cNvPicPr>
            <a:picLocks noChangeAspect="1"/>
          </p:cNvPicPr>
          <p:nvPr/>
        </p:nvPicPr>
        <p:blipFill>
          <a:blip r:embed="rId2"/>
          <a:stretch>
            <a:fillRect/>
          </a:stretch>
        </p:blipFill>
        <p:spPr>
          <a:xfrm>
            <a:off x="3576932" y="3649215"/>
            <a:ext cx="3350642" cy="2029494"/>
          </a:xfrm>
          <a:prstGeom prst="rect">
            <a:avLst/>
          </a:prstGeom>
        </p:spPr>
      </p:pic>
    </p:spTree>
    <p:extLst>
      <p:ext uri="{BB962C8B-B14F-4D97-AF65-F5344CB8AC3E}">
        <p14:creationId xmlns:p14="http://schemas.microsoft.com/office/powerpoint/2010/main" val="1111109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Gambit</a:t>
            </a:r>
            <a:endParaRPr lang="en-US" dirty="0"/>
          </a:p>
        </p:txBody>
      </p:sp>
      <p:sp>
        <p:nvSpPr>
          <p:cNvPr id="5" name="Content Placeholder 4"/>
          <p:cNvSpPr>
            <a:spLocks noGrp="1"/>
          </p:cNvSpPr>
          <p:nvPr>
            <p:ph idx="1"/>
          </p:nvPr>
        </p:nvSpPr>
        <p:spPr/>
        <p:txBody>
          <a:bodyPr/>
          <a:lstStyle/>
          <a:p>
            <a:pPr>
              <a:buNone/>
            </a:pPr>
            <a:r>
              <a:rPr lang="en-US" dirty="0" smtClean="0"/>
              <a:t>Connotation: Positive</a:t>
            </a:r>
          </a:p>
          <a:p>
            <a:pPr>
              <a:buNone/>
            </a:pPr>
            <a:r>
              <a:rPr lang="en-US" dirty="0" smtClean="0"/>
              <a:t>Etymology: </a:t>
            </a:r>
            <a:r>
              <a:rPr lang="en-US" dirty="0" smtClean="0"/>
              <a:t>from</a:t>
            </a:r>
            <a:r>
              <a:rPr lang="en-US" dirty="0"/>
              <a:t> Italian </a:t>
            </a:r>
            <a:r>
              <a:rPr lang="en-US" i="1" dirty="0" err="1"/>
              <a:t>gambetto</a:t>
            </a:r>
            <a:r>
              <a:rPr lang="en-US" dirty="0"/>
              <a:t>, </a:t>
            </a:r>
            <a:r>
              <a:rPr lang="en-US" dirty="0" smtClean="0"/>
              <a:t>literally "</a:t>
            </a:r>
            <a:r>
              <a:rPr lang="en-US" dirty="0"/>
              <a:t>a tripping up</a:t>
            </a:r>
            <a:r>
              <a:rPr lang="en-US" dirty="0" smtClean="0"/>
              <a:t>"(</a:t>
            </a:r>
            <a:r>
              <a:rPr lang="en-US" dirty="0"/>
              <a:t>as a trick in wrestling), from </a:t>
            </a:r>
            <a:r>
              <a:rPr lang="en-US" dirty="0" smtClean="0"/>
              <a:t>      </a:t>
            </a:r>
            <a:r>
              <a:rPr lang="en-US" i="1" dirty="0" err="1" smtClean="0"/>
              <a:t>gamba</a:t>
            </a:r>
            <a:r>
              <a:rPr lang="en-US" i="1" dirty="0" smtClean="0"/>
              <a:t> </a:t>
            </a:r>
            <a:r>
              <a:rPr lang="en-US" dirty="0" smtClean="0"/>
              <a:t>"leg"</a:t>
            </a:r>
            <a:r>
              <a:rPr lang="en-US" dirty="0"/>
              <a:t> </a:t>
            </a:r>
            <a:endParaRPr lang="en-US" dirty="0"/>
          </a:p>
        </p:txBody>
      </p:sp>
      <p:pic>
        <p:nvPicPr>
          <p:cNvPr id="23554" name="Picture 2" descr="https://encrypted-tbn2.gstatic.com/images?q=tbn:ANd9GcS2xgu9BxtMM11rcsz4kQaM8Wf9soWAMIrLe5wnk3jbSM7LIrUG">
            <a:hlinkClick r:id="rId2"/>
          </p:cNvPr>
          <p:cNvPicPr>
            <a:picLocks noChangeAspect="1" noChangeArrowheads="1"/>
          </p:cNvPicPr>
          <p:nvPr/>
        </p:nvPicPr>
        <p:blipFill>
          <a:blip r:embed="rId3" cstate="print"/>
          <a:srcRect/>
          <a:stretch>
            <a:fillRect/>
          </a:stretch>
        </p:blipFill>
        <p:spPr bwMode="auto">
          <a:xfrm>
            <a:off x="3289852" y="3829878"/>
            <a:ext cx="2832652" cy="2832652"/>
          </a:xfrm>
          <a:prstGeom prst="rect">
            <a:avLst/>
          </a:prstGeom>
          <a:noFill/>
        </p:spPr>
      </p:pic>
    </p:spTree>
    <p:extLst>
      <p:ext uri="{BB962C8B-B14F-4D97-AF65-F5344CB8AC3E}">
        <p14:creationId xmlns:p14="http://schemas.microsoft.com/office/powerpoint/2010/main" val="1642340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Halcyon</a:t>
            </a:r>
            <a:endParaRPr lang="en-US" dirty="0"/>
          </a:p>
        </p:txBody>
      </p:sp>
      <p:sp>
        <p:nvSpPr>
          <p:cNvPr id="5" name="Content Placeholder 4"/>
          <p:cNvSpPr>
            <a:spLocks noGrp="1"/>
          </p:cNvSpPr>
          <p:nvPr>
            <p:ph idx="1"/>
          </p:nvPr>
        </p:nvSpPr>
        <p:spPr>
          <a:xfrm>
            <a:off x="355617" y="1952286"/>
            <a:ext cx="7915931" cy="2718033"/>
          </a:xfrm>
        </p:spPr>
        <p:txBody>
          <a:bodyPr/>
          <a:lstStyle/>
          <a:p>
            <a:pPr marL="0" indent="0">
              <a:buNone/>
            </a:pPr>
            <a:r>
              <a:rPr lang="en-US" dirty="0" smtClean="0"/>
              <a:t>Connotation: Positive</a:t>
            </a:r>
          </a:p>
          <a:p>
            <a:pPr marL="0" indent="0">
              <a:buNone/>
            </a:pPr>
            <a:r>
              <a:rPr lang="en-US" dirty="0" smtClean="0"/>
              <a:t>Etymology</a:t>
            </a:r>
            <a:r>
              <a:rPr lang="en-US" dirty="0" smtClean="0"/>
              <a:t>: </a:t>
            </a:r>
            <a:r>
              <a:rPr lang="en-US" dirty="0"/>
              <a:t>Latin </a:t>
            </a:r>
            <a:r>
              <a:rPr lang="en-US" i="1" dirty="0" err="1"/>
              <a:t>alcyon</a:t>
            </a:r>
            <a:r>
              <a:rPr lang="en-US" i="1" dirty="0"/>
              <a:t>, </a:t>
            </a:r>
            <a:r>
              <a:rPr lang="en-US" dirty="0"/>
              <a:t>from Greek </a:t>
            </a:r>
            <a:r>
              <a:rPr lang="en-US" i="1" dirty="0" err="1"/>
              <a:t>alkuōn</a:t>
            </a:r>
            <a:r>
              <a:rPr lang="en-US" i="1" dirty="0"/>
              <a:t> </a:t>
            </a:r>
            <a:r>
              <a:rPr lang="en-US" dirty="0" smtClean="0"/>
              <a:t>kingfisher bird</a:t>
            </a:r>
          </a:p>
          <a:p>
            <a:pPr marL="0" indent="0">
              <a:buNone/>
            </a:pPr>
            <a:endParaRPr lang="en-US" dirty="0" smtClean="0"/>
          </a:p>
          <a:p>
            <a:pPr marL="0" indent="0">
              <a:buNone/>
            </a:pPr>
            <a:r>
              <a:rPr lang="en-US" dirty="0" smtClean="0"/>
              <a:t>Mythology: </a:t>
            </a:r>
            <a:r>
              <a:rPr lang="en-US" dirty="0" err="1" smtClean="0"/>
              <a:t>Ceyx</a:t>
            </a:r>
            <a:r>
              <a:rPr lang="en-US" dirty="0" smtClean="0"/>
              <a:t> and Alcyone</a:t>
            </a:r>
            <a:endParaRPr lang="en-US" dirty="0" smtClean="0"/>
          </a:p>
        </p:txBody>
      </p:sp>
      <p:pic>
        <p:nvPicPr>
          <p:cNvPr id="6" name="Picture 5"/>
          <p:cNvPicPr>
            <a:picLocks noChangeAspect="1"/>
          </p:cNvPicPr>
          <p:nvPr/>
        </p:nvPicPr>
        <p:blipFill>
          <a:blip r:embed="rId2"/>
          <a:stretch>
            <a:fillRect/>
          </a:stretch>
        </p:blipFill>
        <p:spPr>
          <a:xfrm>
            <a:off x="5650526" y="393835"/>
            <a:ext cx="2621022" cy="2178032"/>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17" y="501981"/>
            <a:ext cx="2947968" cy="196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340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7AF46513-5B0D-4B03-9323-32F3F0BFC9D6}"/>
    </a:ext>
  </a:ext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2_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159</TotalTime>
  <Words>332</Words>
  <Application>Microsoft Office PowerPoint</Application>
  <PresentationFormat>On-screen Show (4:3)</PresentationFormat>
  <Paragraphs>75</Paragraphs>
  <Slides>22</Slides>
  <Notes>0</Notes>
  <HiddenSlides>0</HiddenSlides>
  <MMClips>0</MMClips>
  <ScaleCrop>false</ScaleCrop>
  <HeadingPairs>
    <vt:vector size="4" baseType="variant">
      <vt:variant>
        <vt:lpstr>Theme</vt:lpstr>
      </vt:variant>
      <vt:variant>
        <vt:i4>8</vt:i4>
      </vt:variant>
      <vt:variant>
        <vt:lpstr>Slide Titles</vt:lpstr>
      </vt:variant>
      <vt:variant>
        <vt:i4>22</vt:i4>
      </vt:variant>
    </vt:vector>
  </HeadingPairs>
  <TitlesOfParts>
    <vt:vector size="30" baseType="lpstr">
      <vt:lpstr>Grid</vt:lpstr>
      <vt:lpstr>Office Theme</vt:lpstr>
      <vt:lpstr>Urban</vt:lpstr>
      <vt:lpstr>Quotable</vt:lpstr>
      <vt:lpstr>Oriel</vt:lpstr>
      <vt:lpstr>Perspective</vt:lpstr>
      <vt:lpstr>1_Perspective</vt:lpstr>
      <vt:lpstr>2_Perspective</vt:lpstr>
      <vt:lpstr>Vocabulary Level G</vt:lpstr>
      <vt:lpstr>Accost</vt:lpstr>
      <vt:lpstr>animadversion </vt:lpstr>
      <vt:lpstr>avid</vt:lpstr>
      <vt:lpstr>BRACKISH </vt:lpstr>
      <vt:lpstr>CELERITY</vt:lpstr>
      <vt:lpstr>DEVIOUS </vt:lpstr>
      <vt:lpstr>Gambit</vt:lpstr>
      <vt:lpstr>Halcyon</vt:lpstr>
      <vt:lpstr>The Myth of Ceyx and Alcyone</vt:lpstr>
      <vt:lpstr>Histrionic</vt:lpstr>
      <vt:lpstr>Incendiary</vt:lpstr>
      <vt:lpstr>Maelstrom</vt:lpstr>
      <vt:lpstr>Myopic</vt:lpstr>
      <vt:lpstr>Overt</vt:lpstr>
      <vt:lpstr>Pejorative</vt:lpstr>
      <vt:lpstr>Propriety</vt:lpstr>
      <vt:lpstr>Sacrilege</vt:lpstr>
      <vt:lpstr>Summarily</vt:lpstr>
      <vt:lpstr>Suppliant</vt:lpstr>
      <vt:lpstr>Talisman</vt:lpstr>
      <vt:lpstr>Undulate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Badstubner</dc:creator>
  <cp:lastModifiedBy>Stephanie Tatum</cp:lastModifiedBy>
  <cp:revision>12</cp:revision>
  <dcterms:created xsi:type="dcterms:W3CDTF">2014-08-17T05:14:41Z</dcterms:created>
  <dcterms:modified xsi:type="dcterms:W3CDTF">2014-12-27T18:55:06Z</dcterms:modified>
</cp:coreProperties>
</file>