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6" r:id="rId7"/>
    <p:sldMasterId id="2147483738" r:id="rId8"/>
    <p:sldMasterId id="2147483750" r:id="rId9"/>
    <p:sldMasterId id="2147483762" r:id="rId10"/>
    <p:sldMasterId id="2147483774" r:id="rId11"/>
    <p:sldMasterId id="2147483786" r:id="rId12"/>
  </p:sldMasterIdLst>
  <p:sldIdLst>
    <p:sldId id="257" r:id="rId13"/>
    <p:sldId id="266" r:id="rId14"/>
    <p:sldId id="258" r:id="rId15"/>
    <p:sldId id="256" r:id="rId16"/>
    <p:sldId id="267" r:id="rId17"/>
    <p:sldId id="259" r:id="rId18"/>
    <p:sldId id="268" r:id="rId19"/>
    <p:sldId id="260" r:id="rId20"/>
    <p:sldId id="269" r:id="rId21"/>
    <p:sldId id="270" r:id="rId22"/>
    <p:sldId id="271" r:id="rId23"/>
    <p:sldId id="272" r:id="rId24"/>
    <p:sldId id="273" r:id="rId25"/>
    <p:sldId id="277" r:id="rId26"/>
    <p:sldId id="278" r:id="rId27"/>
    <p:sldId id="261" r:id="rId28"/>
    <p:sldId id="279" r:id="rId29"/>
    <p:sldId id="262" r:id="rId30"/>
    <p:sldId id="263" r:id="rId31"/>
    <p:sldId id="264" r:id="rId32"/>
    <p:sldId id="2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43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0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3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B7E6E-802D-43B0-AFB8-6A646A9CD1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452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B49ED-8086-4E14-837D-82D215077C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916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6459A-A330-4C09-9C19-0FACBB7FD4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614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9C3F3-B25F-46EF-877D-F3DEF41623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727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70EE2-E7DC-475C-B043-0D877BECC8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09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F6EEB-A8AC-4D3D-B849-15647DAFCD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948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1AB24C-6DE6-47E0-9D4F-CD1BE79DB4A7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138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427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612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7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46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392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157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134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67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012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620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68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20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48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3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4F2EE76-1415-4422-B609-6AAF7E533170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58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83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376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7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441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73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30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46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20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48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3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F2EE76-1415-4422-B609-6AAF7E533170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763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83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37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7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441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73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30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4F2EE76-1415-4422-B609-6AAF7E533170}" type="datetimeFigureOut">
              <a:rPr lang="en-US" smtClean="0">
                <a:solidFill>
                  <a:srgbClr val="FFF39D"/>
                </a:solidFill>
              </a:rPr>
              <a:pPr/>
              <a:t>8/25/2014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8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EE76-1415-4422-B609-6AAF7E533170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909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EE76-1415-4422-B609-6AAF7E533170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17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F2EE76-1415-4422-B609-6AAF7E533170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53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EE76-1415-4422-B609-6AAF7E533170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62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F2EE76-1415-4422-B609-6AAF7E533170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65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2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F2EE76-1415-4422-B609-6AAF7E533170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5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EE76-1415-4422-B609-6AAF7E533170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94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EE76-1415-4422-B609-6AAF7E533170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40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17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83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0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18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31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74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4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90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99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03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12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D5486CE-B7E2-4169-9645-F58B6DAECC17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5486CE-B7E2-4169-9645-F58B6DAECC17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70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D5486CE-B7E2-4169-9645-F58B6DAECC17}" type="datetimeFigureOut">
              <a:rPr lang="en-US" smtClean="0">
                <a:solidFill>
                  <a:srgbClr val="FFF39D"/>
                </a:solidFill>
              </a:rPr>
              <a:pPr/>
              <a:t>8/25/2014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51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86CE-B7E2-4169-9645-F58B6DAECC17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2586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86CE-B7E2-4169-9645-F58B6DAECC17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190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5486CE-B7E2-4169-9645-F58B6DAECC17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4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35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86CE-B7E2-4169-9645-F58B6DAECC17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74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5486CE-B7E2-4169-9645-F58B6DAECC17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1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5486CE-B7E2-4169-9645-F58B6DAECC17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15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86CE-B7E2-4169-9645-F58B6DAECC17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50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86CE-B7E2-4169-9645-F58B6DAECC17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23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84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53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94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07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2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83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98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70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21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78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00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7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0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01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3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2861736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61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8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376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17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873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347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7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827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6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628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0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069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3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885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58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8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6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6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3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7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2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2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2" y="4827221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20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6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6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322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599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579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545E9-62EC-46E6-B784-9D03513EBF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217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860E2-D02C-4A6E-942F-6DC87ABA06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985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58056-D335-4F96-B694-98898D7931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478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9E55E-788D-4778-828C-D554028A2D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949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55014-0431-47FB-BB93-BB56BCD973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1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B7E6E-802D-43B0-AFB8-6A646A9CD1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970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B49ED-8086-4E14-837D-82D215077C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441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6459A-A330-4C09-9C19-0FACBB7FD4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49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9C3F3-B25F-46EF-877D-F3DEF41623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976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70EE2-E7DC-475C-B043-0D877BECC8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532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F6EEB-A8AC-4D3D-B849-15647DAFCD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831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545E9-62EC-46E6-B784-9D03513EBF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127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860E2-D02C-4A6E-942F-6DC87ABA06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180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58056-D335-4F96-B694-98898D7931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70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9E55E-788D-4778-828C-D554028A2D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679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55014-0431-47FB-BB93-BB56BCD973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340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B7E6E-802D-43B0-AFB8-6A646A9CD1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7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73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B49ED-8086-4E14-837D-82D215077C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304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6459A-A330-4C09-9C19-0FACBB7FD4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478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9C3F3-B25F-46EF-877D-F3DEF41623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94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70EE2-E7DC-475C-B043-0D877BECC8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910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F6EEB-A8AC-4D3D-B849-15647DAFCD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157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545E9-62EC-46E6-B784-9D03513EBF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55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860E2-D02C-4A6E-942F-6DC87ABA06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694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58056-D335-4F96-B694-98898D7931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666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9E55E-788D-4778-828C-D554028A2D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8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55014-0431-47FB-BB93-BB56BCD973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A9AED-E42C-46CF-B752-2028DCED2F5D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170BE-70C6-4CCC-8F15-174B7E15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8/25/2014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0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800" smtClean="0">
                <a:solidFill>
                  <a:schemeClr val="tx1"/>
                </a:solidFill>
              </a:rPr>
              <a:t>A.) Response A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800" smtClean="0">
                <a:solidFill>
                  <a:schemeClr val="tx1"/>
                </a:solidFill>
              </a:rPr>
              <a:t>B.) Response B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800" smtClean="0">
                <a:solidFill>
                  <a:schemeClr val="tx1"/>
                </a:solidFill>
              </a:rPr>
              <a:t>C.) Response 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800" smtClean="0">
                <a:solidFill>
                  <a:schemeClr val="tx1"/>
                </a:solidFill>
              </a:rPr>
              <a:t>D.) Response D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800" smtClean="0">
                <a:solidFill>
                  <a:schemeClr val="tx1"/>
                </a:solidFill>
              </a:rPr>
              <a:t>E.) Response E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2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92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F2EE76-1415-4422-B609-6AAF7E533170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75C933-E345-4BB1-88FB-BD8A2D6B2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5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B951C-455B-4001-9A07-ACABEC9DB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8257-6164-4189-82C5-AE1FC60362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5486CE-B7E2-4169-9645-F58B6DAECC17}" type="datetimeFigureOut">
              <a:rPr lang="en-US" smtClean="0">
                <a:solidFill>
                  <a:srgbClr val="575F6D"/>
                </a:solidFill>
              </a:rPr>
              <a:pPr/>
              <a:t>8/25/2014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AE63C1-E310-4C33-998C-9F0D58D93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4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ABA9C-025C-470C-8473-BE0FF96D26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46B8-7698-427B-B160-2992B24F5A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8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691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3" y="2892353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4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6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8/25/2014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80" y="322530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7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4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B619B-813F-42C2-99D6-25E4D0DCE82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6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B619B-813F-42C2-99D6-25E4D0DCE82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7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7B619B-813F-42C2-99D6-25E4D0DCE82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File:Color_icon_green.svg" TargetMode="Externa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yalt.crcna.org/wp-content/uploads/2013/07/elmers-glue-for-nose.jpg" TargetMode="External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Unit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Level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Feckless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Nefarious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Piquant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Primoridal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084385"/>
            <a:ext cx="8534400" cy="25908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Connotation: </a:t>
            </a:r>
            <a:r>
              <a:rPr lang="en-US" sz="2200" dirty="0" smtClean="0">
                <a:solidFill>
                  <a:schemeClr val="tx1"/>
                </a:solidFill>
              </a:rPr>
              <a:t>Neutral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Etymology: </a:t>
            </a:r>
            <a:r>
              <a:rPr lang="en-US" sz="2200" dirty="0" smtClean="0">
                <a:solidFill>
                  <a:schemeClr val="tx1"/>
                </a:solidFill>
              </a:rPr>
              <a:t>late 14c., from L.L. </a:t>
            </a:r>
            <a:r>
              <a:rPr lang="en-US" sz="2200" dirty="0" err="1" smtClean="0">
                <a:solidFill>
                  <a:schemeClr val="tx1"/>
                </a:solidFill>
              </a:rPr>
              <a:t>primordialis</a:t>
            </a:r>
            <a:r>
              <a:rPr lang="en-US" sz="2200" dirty="0" smtClean="0">
                <a:solidFill>
                  <a:schemeClr val="tx1"/>
                </a:solidFill>
              </a:rPr>
              <a:t> "first of all, original," from L. </a:t>
            </a:r>
            <a:r>
              <a:rPr lang="en-US" sz="2200" dirty="0" err="1" smtClean="0">
                <a:solidFill>
                  <a:schemeClr val="tx1"/>
                </a:solidFill>
              </a:rPr>
              <a:t>primordium</a:t>
            </a:r>
            <a:r>
              <a:rPr lang="en-US" sz="2200" dirty="0" smtClean="0">
                <a:solidFill>
                  <a:schemeClr val="tx1"/>
                </a:solidFill>
              </a:rPr>
              <a:t> "the beginning," from primus "first" (see prime (adj.)) + stem of </a:t>
            </a:r>
            <a:r>
              <a:rPr lang="en-US" sz="2200" dirty="0" err="1" smtClean="0">
                <a:solidFill>
                  <a:schemeClr val="tx1"/>
                </a:solidFill>
              </a:rPr>
              <a:t>ordiri</a:t>
            </a:r>
            <a:r>
              <a:rPr lang="en-US" sz="2200" dirty="0" smtClean="0">
                <a:solidFill>
                  <a:schemeClr val="tx1"/>
                </a:solidFill>
              </a:rPr>
              <a:t> "to begin“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62000"/>
            <a:ext cx="2844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Propinquity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524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Connotation: </a:t>
            </a:r>
            <a:r>
              <a:rPr lang="en-US" sz="2000" dirty="0" smtClean="0"/>
              <a:t>Neutral</a:t>
            </a:r>
          </a:p>
          <a:p>
            <a:r>
              <a:rPr lang="en-US" sz="2000" b="1" dirty="0" smtClean="0"/>
              <a:t>Etymology: </a:t>
            </a:r>
            <a:r>
              <a:rPr lang="en-US" sz="2000" dirty="0" smtClean="0"/>
              <a:t>Middle English </a:t>
            </a:r>
            <a:r>
              <a:rPr lang="en-US" sz="2000" dirty="0" err="1" smtClean="0"/>
              <a:t>propinquite</a:t>
            </a:r>
            <a:r>
              <a:rPr lang="en-US" sz="2000" dirty="0" smtClean="0"/>
              <a:t> &lt; Latin </a:t>
            </a:r>
            <a:r>
              <a:rPr lang="en-US" sz="2000" dirty="0" err="1" smtClean="0"/>
              <a:t>propinquitās</a:t>
            </a:r>
            <a:r>
              <a:rPr lang="en-US" sz="2000" dirty="0" smtClean="0"/>
              <a:t> nearness, equivalent to </a:t>
            </a:r>
            <a:r>
              <a:rPr lang="en-US" sz="2000" dirty="0" err="1" smtClean="0"/>
              <a:t>propinqu</a:t>
            </a:r>
            <a:r>
              <a:rPr lang="en-US" sz="2000" dirty="0" smtClean="0"/>
              <a:t> (us) near ( prop (e) near (see pro-1) + -</a:t>
            </a:r>
            <a:r>
              <a:rPr lang="en-US" sz="2000" dirty="0" err="1" smtClean="0"/>
              <a:t>inquus</a:t>
            </a:r>
            <a:r>
              <a:rPr lang="en-US" sz="2000" dirty="0" smtClean="0"/>
              <a:t> adj. suffix) + -</a:t>
            </a:r>
            <a:r>
              <a:rPr lang="en-US" sz="2000" dirty="0" err="1" smtClean="0"/>
              <a:t>itās</a:t>
            </a:r>
            <a:r>
              <a:rPr lang="en-US" sz="2000" dirty="0" smtClean="0"/>
              <a:t> -</a:t>
            </a:r>
            <a:r>
              <a:rPr lang="en-US" sz="2000" dirty="0" err="1" smtClean="0"/>
              <a:t>ity</a:t>
            </a:r>
            <a:r>
              <a:rPr lang="en-US" sz="20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419601"/>
            <a:ext cx="3784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4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neutral</a:t>
            </a:r>
          </a:p>
          <a:p>
            <a:endParaRPr lang="en-US" dirty="0" smtClean="0"/>
          </a:p>
          <a:p>
            <a:r>
              <a:rPr lang="en-US" dirty="0" smtClean="0"/>
              <a:t>Etymology: 1350-1400; Middle English &gt; Late Latin </a:t>
            </a:r>
            <a:r>
              <a:rPr lang="en-US" dirty="0" smtClean="0">
                <a:effectLst/>
              </a:rPr>
              <a:t>substantīvus, equivalent to Latin </a:t>
            </a:r>
            <a:r>
              <a:rPr lang="en-US" dirty="0" err="1" smtClean="0">
                <a:effectLst/>
              </a:rPr>
              <a:t>substant</a:t>
            </a:r>
            <a:r>
              <a:rPr lang="en-US" dirty="0" smtClean="0">
                <a:effectLst/>
              </a:rPr>
              <a:t> (</a:t>
            </a:r>
            <a:r>
              <a:rPr lang="en-US" dirty="0" err="1" smtClean="0">
                <a:effectLst/>
              </a:rPr>
              <a:t>ia</a:t>
            </a:r>
            <a:r>
              <a:rPr lang="en-US" dirty="0" smtClean="0">
                <a:effectLst/>
              </a:rPr>
              <a:t>) substance + -</a:t>
            </a:r>
            <a:r>
              <a:rPr lang="en-US" dirty="0" err="1" smtClean="0">
                <a:solidFill>
                  <a:prstClr val="black"/>
                </a:solidFill>
              </a:rPr>
              <a:t>īvus</a:t>
            </a:r>
            <a:r>
              <a:rPr lang="en-US" dirty="0" smtClean="0">
                <a:solidFill>
                  <a:prstClr val="black"/>
                </a:solidFill>
              </a:rPr>
              <a:t> –</a:t>
            </a:r>
            <a:r>
              <a:rPr lang="en-US" dirty="0" err="1" smtClean="0">
                <a:solidFill>
                  <a:prstClr val="black"/>
                </a:solidFill>
              </a:rPr>
              <a:t>ive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Unwonted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14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Connotation: </a:t>
            </a:r>
            <a:r>
              <a:rPr lang="en-US" sz="2000" dirty="0" smtClean="0"/>
              <a:t>Negative</a:t>
            </a:r>
          </a:p>
          <a:p>
            <a:r>
              <a:rPr lang="en-US" sz="2000" b="1" dirty="0" smtClean="0"/>
              <a:t>Etymology: </a:t>
            </a:r>
            <a:r>
              <a:rPr lang="en-US" sz="2000" dirty="0" smtClean="0"/>
              <a:t>"not usual," 1553, from un- (1) "not" + pp. of wont.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399617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6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Utopian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Connotation</a:t>
            </a:r>
            <a:r>
              <a:rPr lang="en-US" sz="2800" dirty="0" smtClean="0"/>
              <a:t>: Neutral</a:t>
            </a:r>
          </a:p>
          <a:p>
            <a:r>
              <a:rPr lang="en-US" sz="2800" b="1" dirty="0" smtClean="0"/>
              <a:t>Etymology</a:t>
            </a:r>
            <a:r>
              <a:rPr lang="en-US" sz="2800" dirty="0"/>
              <a:t>: Utopia, imaginary and ideal country in Utopia (1516) by Sir Thomas More, from Greek </a:t>
            </a:r>
            <a:r>
              <a:rPr lang="en-US" sz="2800" dirty="0" err="1"/>
              <a:t>ou</a:t>
            </a:r>
            <a:r>
              <a:rPr lang="en-US" sz="2800" dirty="0"/>
              <a:t> not, no + </a:t>
            </a:r>
            <a:r>
              <a:rPr lang="en-US" sz="2800" dirty="0" err="1"/>
              <a:t>topos</a:t>
            </a:r>
            <a:r>
              <a:rPr lang="en-US" sz="2800" dirty="0"/>
              <a:t> </a:t>
            </a:r>
            <a:r>
              <a:rPr lang="en-US" sz="2800" dirty="0" smtClean="0"/>
              <a:t>place. First </a:t>
            </a:r>
            <a:r>
              <a:rPr lang="en-US" sz="2800" dirty="0"/>
              <a:t>Known Use: </a:t>
            </a:r>
            <a:r>
              <a:rPr lang="en-US" sz="2800" dirty="0" smtClean="0"/>
              <a:t>1597</a:t>
            </a:r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61" y="3431972"/>
            <a:ext cx="1989539" cy="3261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57" y="4003870"/>
            <a:ext cx="5379275" cy="26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Verbiage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4"/>
            <a:ext cx="6807200" cy="4525963"/>
          </a:xfrm>
        </p:spPr>
        <p:txBody>
          <a:bodyPr/>
          <a:lstStyle/>
          <a:p>
            <a:r>
              <a:rPr lang="en-US" altLang="en-US" sz="2800"/>
              <a:t>Connotation: Negative</a:t>
            </a:r>
          </a:p>
          <a:p>
            <a:pPr>
              <a:buFontTx/>
              <a:buNone/>
            </a:pPr>
            <a:endParaRPr lang="en-US" altLang="en-US" sz="2800"/>
          </a:p>
          <a:p>
            <a:r>
              <a:rPr lang="en-US" altLang="en-US" sz="2800"/>
              <a:t>Etymology: "abundance of words," 1721, from French </a:t>
            </a:r>
            <a:r>
              <a:rPr lang="en-US" altLang="en-US" sz="2800" i="1"/>
              <a:t>verbiage</a:t>
            </a:r>
            <a:r>
              <a:rPr lang="en-US" altLang="en-US" sz="2800"/>
              <a:t> "wordiness" (17c.), from Middle French </a:t>
            </a:r>
            <a:r>
              <a:rPr lang="en-US" altLang="en-US" sz="2800" i="1"/>
              <a:t>verbier</a:t>
            </a:r>
            <a:r>
              <a:rPr lang="en-US" altLang="en-US" sz="2800"/>
              <a:t> "to chatter," from Old French </a:t>
            </a:r>
            <a:r>
              <a:rPr lang="en-US" altLang="en-US" sz="2800" i="1"/>
              <a:t>verbe</a:t>
            </a:r>
            <a:r>
              <a:rPr lang="en-US" altLang="en-US" sz="2800"/>
              <a:t> "word," from Latin </a:t>
            </a:r>
            <a:r>
              <a:rPr lang="en-US" altLang="en-US" sz="2800" i="1"/>
              <a:t>verbum</a:t>
            </a:r>
            <a:r>
              <a:rPr lang="en-US" altLang="en-US" sz="2800"/>
              <a:t> "word"</a:t>
            </a:r>
          </a:p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3077" name="Picture 5" descr="Wordy by viix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87" y="1524000"/>
            <a:ext cx="4406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Positive </a:t>
            </a:r>
          </a:p>
          <a:p>
            <a:r>
              <a:rPr lang="en-US" dirty="0" smtClean="0"/>
              <a:t>1793, </a:t>
            </a:r>
            <a:r>
              <a:rPr lang="en-US" dirty="0" err="1" smtClean="0"/>
              <a:t>cauvaut</a:t>
            </a:r>
            <a:r>
              <a:rPr lang="en-US" dirty="0" smtClean="0"/>
              <a:t>, </a:t>
            </a:r>
            <a:r>
              <a:rPr lang="en-US" dirty="0" err="1" smtClean="0"/>
              <a:t>Amer.Eng</a:t>
            </a:r>
            <a:r>
              <a:rPr lang="en-US" dirty="0" smtClean="0"/>
              <a:t>., probably from ca- colloquial </a:t>
            </a:r>
            <a:r>
              <a:rPr lang="en-US" dirty="0" err="1" smtClean="0"/>
              <a:t>intens</a:t>
            </a:r>
            <a:r>
              <a:rPr lang="en-US" dirty="0" smtClean="0"/>
              <a:t>. prefix + vault "jump, leap."</a:t>
            </a:r>
            <a:endParaRPr lang="en-US" dirty="0"/>
          </a:p>
        </p:txBody>
      </p:sp>
      <p:pic>
        <p:nvPicPr>
          <p:cNvPr id="1028" name="Picture 4" descr="C:\Users\Kameryn\AppData\Local\Microsoft\Windows\Temporary Internet Files\Content.IE5\PYM058Y9\MC9000908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962400"/>
            <a:ext cx="232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Verdant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4"/>
            <a:ext cx="6807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Connotation: Neutral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Etymology: From Middle French verdoyant, from Old French verb verdier, verdoier, from vert (“green”), from Vulgar Latin *virdis, from Latin viridis.</a:t>
            </a:r>
          </a:p>
        </p:txBody>
      </p:sp>
      <p:pic>
        <p:nvPicPr>
          <p:cNvPr id="4101" name="Picture 5" descr="Color icon gre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Viscous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3"/>
            <a:ext cx="7010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Connotation: Neutral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Etymology: late 14c., from Anglo-French </a:t>
            </a:r>
            <a:r>
              <a:rPr lang="en-US" altLang="en-US" sz="2800" i="1"/>
              <a:t>viscous</a:t>
            </a:r>
            <a:r>
              <a:rPr lang="en-US" altLang="en-US" sz="2800"/>
              <a:t> and directly from Late Latin </a:t>
            </a:r>
            <a:r>
              <a:rPr lang="en-US" altLang="en-US" sz="2800" i="1"/>
              <a:t>viscosus</a:t>
            </a:r>
            <a:r>
              <a:rPr lang="en-US" altLang="en-US" sz="2800"/>
              <a:t> "sticky," from Latin </a:t>
            </a:r>
            <a:r>
              <a:rPr lang="en-US" altLang="en-US" sz="2800" i="1"/>
              <a:t>viscum</a:t>
            </a:r>
            <a:r>
              <a:rPr lang="en-US" altLang="en-US" sz="2800"/>
              <a:t> "anything sticky, birdlime made from mistletoe, mistletoe," probably from PIE root </a:t>
            </a:r>
            <a:r>
              <a:rPr lang="en-US" altLang="en-US" sz="2800" i="1"/>
              <a:t>*weis-</a:t>
            </a:r>
            <a:r>
              <a:rPr lang="en-US" altLang="en-US" sz="2800"/>
              <a:t> "to melt away, flow“</a:t>
            </a:r>
          </a:p>
        </p:txBody>
      </p:sp>
      <p:pic>
        <p:nvPicPr>
          <p:cNvPr id="6148" name="Picture 4" descr="elmers-glue-for-no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1371600"/>
            <a:ext cx="398145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5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Connotation: Positive </a:t>
            </a:r>
          </a:p>
          <a:p>
            <a:r>
              <a:rPr lang="en-US" dirty="0"/>
              <a:t>Etymology: Middle English: via Old French from medieval Latin </a:t>
            </a:r>
            <a:r>
              <a:rPr lang="en-US" dirty="0" err="1"/>
              <a:t>credentia</a:t>
            </a:r>
            <a:r>
              <a:rPr lang="en-US" dirty="0"/>
              <a:t>, from Latin credent- ‘believing,’ from the verb </a:t>
            </a:r>
            <a:r>
              <a:rPr lang="en-US" dirty="0" err="1"/>
              <a:t>credere</a:t>
            </a:r>
            <a:r>
              <a:rPr lang="en-US" dirty="0"/>
              <a:t> 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7"/>
            <a:ext cx="38608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1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1596" y="1122363"/>
            <a:ext cx="5676405" cy="1632712"/>
          </a:xfrm>
        </p:spPr>
        <p:txBody>
          <a:bodyPr/>
          <a:lstStyle/>
          <a:p>
            <a:r>
              <a:rPr lang="en-US" dirty="0" smtClean="0"/>
              <a:t>Decry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0351" y="3248411"/>
            <a:ext cx="4853049" cy="2656258"/>
          </a:xfrm>
        </p:spPr>
        <p:txBody>
          <a:bodyPr/>
          <a:lstStyle/>
          <a:p>
            <a:pPr algn="l"/>
            <a:r>
              <a:rPr lang="en-US" dirty="0" smtClean="0"/>
              <a:t>Connotation: negative</a:t>
            </a:r>
          </a:p>
          <a:p>
            <a:pPr algn="l"/>
            <a:r>
              <a:rPr lang="en-US" dirty="0" smtClean="0"/>
              <a:t>Etymology: 1610-20; French </a:t>
            </a:r>
            <a:r>
              <a:rPr lang="en-US" i="1" dirty="0" err="1" smtClean="0"/>
              <a:t>décrier</a:t>
            </a:r>
            <a:r>
              <a:rPr lang="en-US" i="1" dirty="0" smtClean="0"/>
              <a:t>, </a:t>
            </a:r>
            <a:r>
              <a:rPr lang="en-US" dirty="0" smtClean="0"/>
              <a:t>Old French </a:t>
            </a:r>
            <a:r>
              <a:rPr lang="en-US" i="1" dirty="0" smtClean="0"/>
              <a:t>descrier</a:t>
            </a:r>
          </a:p>
          <a:p>
            <a:pPr algn="l"/>
            <a:r>
              <a:rPr lang="en-US" dirty="0" smtClean="0"/>
              <a:t>Word Structure: prefix </a:t>
            </a:r>
            <a:r>
              <a:rPr lang="en-US" i="1" dirty="0" smtClean="0"/>
              <a:t>de-</a:t>
            </a:r>
            <a:r>
              <a:rPr lang="en-US" dirty="0" smtClean="0"/>
              <a:t> indicates removal, negation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" y="522990"/>
            <a:ext cx="4013859" cy="57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990600"/>
          </a:xfrm>
        </p:spPr>
        <p:txBody>
          <a:bodyPr/>
          <a:lstStyle/>
          <a:p>
            <a:r>
              <a:rPr lang="en-US" b="1" dirty="0" smtClean="0"/>
              <a:t>Distraught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5588000" cy="5791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Connotation</a:t>
            </a:r>
            <a:r>
              <a:rPr lang="en-US" sz="2800" dirty="0" smtClean="0"/>
              <a:t>: </a:t>
            </a:r>
            <a:r>
              <a:rPr lang="en-US" sz="2800" dirty="0" err="1" smtClean="0"/>
              <a:t>Negativve</a:t>
            </a:r>
            <a:endParaRPr lang="en-US" sz="2800" dirty="0" smtClean="0"/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Etymology</a:t>
            </a:r>
            <a:r>
              <a:rPr lang="en-US" sz="2800" dirty="0" smtClean="0"/>
              <a:t>: late Middle English: alteration of the obsolete adjective distract (from Latin </a:t>
            </a:r>
            <a:r>
              <a:rPr lang="en-US" sz="2800" dirty="0" err="1" smtClean="0"/>
              <a:t>distractus</a:t>
            </a:r>
            <a:r>
              <a:rPr lang="en-US" sz="2800" dirty="0" smtClean="0"/>
              <a:t> “pulled apart”), influenced by </a:t>
            </a:r>
            <a:r>
              <a:rPr lang="en-US" sz="2800" dirty="0" err="1" smtClean="0"/>
              <a:t>straught</a:t>
            </a:r>
            <a:r>
              <a:rPr lang="en-US" sz="2800" dirty="0" smtClean="0"/>
              <a:t>, archaic past participle of stretch.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Word Structure</a:t>
            </a:r>
            <a:r>
              <a:rPr lang="en-US" sz="2800" dirty="0" smtClean="0"/>
              <a:t>: prefix </a:t>
            </a:r>
            <a:r>
              <a:rPr lang="en-US" sz="2800" dirty="0" err="1" smtClean="0"/>
              <a:t>dis</a:t>
            </a:r>
            <a:r>
              <a:rPr lang="en-US" sz="2800" dirty="0" smtClean="0"/>
              <a:t>- means </a:t>
            </a:r>
            <a:r>
              <a:rPr lang="en-US" sz="2800" dirty="0" err="1" smtClean="0"/>
              <a:t>oppisite</a:t>
            </a:r>
            <a:r>
              <a:rPr lang="en-US" sz="2800" dirty="0" smtClean="0"/>
              <a:t> of; -</a:t>
            </a:r>
            <a:r>
              <a:rPr lang="en-US" sz="2800" dirty="0" err="1" smtClean="0"/>
              <a:t>straught</a:t>
            </a:r>
            <a:r>
              <a:rPr lang="en-US" sz="2800" dirty="0" smtClean="0"/>
              <a:t> means to make straight</a:t>
            </a:r>
            <a:endParaRPr lang="en-US" sz="2800" dirty="0"/>
          </a:p>
        </p:txBody>
      </p:sp>
      <p:pic>
        <p:nvPicPr>
          <p:cNvPr id="11266" name="Picture 2" descr="http://kickassfacts.com/wp-content/uploads/2013/10/EdwardNor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57912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54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Connotation: positive </a:t>
            </a:r>
          </a:p>
          <a:p>
            <a:r>
              <a:rPr lang="en-US" dirty="0" smtClean="0"/>
              <a:t>Etymology: late 16th century (in the sense ‘prove by argument or evidence’): from Latin </a:t>
            </a:r>
            <a:r>
              <a:rPr lang="en-US" dirty="0" err="1" smtClean="0"/>
              <a:t>evincere</a:t>
            </a:r>
            <a:r>
              <a:rPr lang="en-US" dirty="0" smtClean="0"/>
              <a:t> ‘overcome, defeat’ (see evict).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3429000"/>
            <a:ext cx="308821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2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438</Words>
  <Application>Microsoft Office PowerPoint</Application>
  <PresentationFormat>Custom</PresentationFormat>
  <Paragraphs>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Office Theme</vt:lpstr>
      <vt:lpstr>Oriel</vt:lpstr>
      <vt:lpstr>1_Office Theme</vt:lpstr>
      <vt:lpstr>1_Oriel</vt:lpstr>
      <vt:lpstr>2_Office Theme</vt:lpstr>
      <vt:lpstr>Ion</vt:lpstr>
      <vt:lpstr>Default Design</vt:lpstr>
      <vt:lpstr>1_Default Design</vt:lpstr>
      <vt:lpstr>2_Default Design</vt:lpstr>
      <vt:lpstr>Apothecary</vt:lpstr>
      <vt:lpstr>iRespondQuestionMaster</vt:lpstr>
      <vt:lpstr>iRespondGraphMaster</vt:lpstr>
      <vt:lpstr>Vocabulary Unit 3</vt:lpstr>
      <vt:lpstr>Cavort</vt:lpstr>
      <vt:lpstr>Credence</vt:lpstr>
      <vt:lpstr>Decry</vt:lpstr>
      <vt:lpstr>Dissemble</vt:lpstr>
      <vt:lpstr>Distraught</vt:lpstr>
      <vt:lpstr>Eulogy</vt:lpstr>
      <vt:lpstr>Evince</vt:lpstr>
      <vt:lpstr>Exhume</vt:lpstr>
      <vt:lpstr>Feckless</vt:lpstr>
      <vt:lpstr>Murky</vt:lpstr>
      <vt:lpstr>Nefarious</vt:lpstr>
      <vt:lpstr>Piquant</vt:lpstr>
      <vt:lpstr>Primoridal</vt:lpstr>
      <vt:lpstr>Propinquity </vt:lpstr>
      <vt:lpstr>Substantive</vt:lpstr>
      <vt:lpstr>Unwonted</vt:lpstr>
      <vt:lpstr>Utopian</vt:lpstr>
      <vt:lpstr>Verbiage</vt:lpstr>
      <vt:lpstr>Verdant</vt:lpstr>
      <vt:lpstr>Viscous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Decry</dc:title>
  <dc:creator>Alyssa Styles</dc:creator>
  <cp:lastModifiedBy>Stephanie Tatum</cp:lastModifiedBy>
  <cp:revision>7</cp:revision>
  <dcterms:created xsi:type="dcterms:W3CDTF">2014-08-16T21:38:55Z</dcterms:created>
  <dcterms:modified xsi:type="dcterms:W3CDTF">2014-08-25T14:13:08Z</dcterms:modified>
</cp:coreProperties>
</file>