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1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sldIdLst>
    <p:sldId id="259" r:id="rId13"/>
    <p:sldId id="257" r:id="rId14"/>
    <p:sldId id="258" r:id="rId15"/>
    <p:sldId id="276" r:id="rId16"/>
    <p:sldId id="260" r:id="rId17"/>
    <p:sldId id="261" r:id="rId18"/>
    <p:sldId id="275" r:id="rId19"/>
    <p:sldId id="262" r:id="rId20"/>
    <p:sldId id="263" r:id="rId21"/>
    <p:sldId id="264" r:id="rId22"/>
    <p:sldId id="265" r:id="rId23"/>
    <p:sldId id="277" r:id="rId24"/>
    <p:sldId id="273" r:id="rId25"/>
    <p:sldId id="266" r:id="rId26"/>
    <p:sldId id="274" r:id="rId27"/>
    <p:sldId id="267" r:id="rId28"/>
    <p:sldId id="268" r:id="rId29"/>
    <p:sldId id="269" r:id="rId30"/>
    <p:sldId id="270" r:id="rId31"/>
    <p:sldId id="271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33B4-2E1B-43F3-B99E-FB5756C0B2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3E63-F7D9-4A0D-8313-8EC92ED05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720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33B4-2E1B-43F3-B99E-FB5756C0B2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3E63-F7D9-4A0D-8313-8EC92ED05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640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33B4-2E1B-43F3-B99E-FB5756C0B2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3E63-F7D9-4A0D-8313-8EC92ED05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05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33B4-2E1B-43F3-B99E-FB5756C0B2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3E63-F7D9-4A0D-8313-8EC92ED05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209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33B4-2E1B-43F3-B99E-FB5756C0B2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3E63-F7D9-4A0D-8313-8EC92ED05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864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33B4-2E1B-43F3-B99E-FB5756C0B2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3E63-F7D9-4A0D-8313-8EC92ED05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822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33B4-2E1B-43F3-B99E-FB5756C0B2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3E63-F7D9-4A0D-8313-8EC92ED05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945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33B4-2E1B-43F3-B99E-FB5756C0B2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3E63-F7D9-4A0D-8313-8EC92ED05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567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33B4-2E1B-43F3-B99E-FB5756C0B2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3E63-F7D9-4A0D-8313-8EC92ED05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895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33B4-2E1B-43F3-B99E-FB5756C0B2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3E63-F7D9-4A0D-8313-8EC92ED05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5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33B4-2E1B-43F3-B99E-FB5756C0B2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3E63-F7D9-4A0D-8313-8EC92ED05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657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5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31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4AD7-AB8A-8E49-9DB2-17446AD94B12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C4A6-CB67-F949-A2E1-87D995A0A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824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4AD7-AB8A-8E49-9DB2-17446AD94B12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C4A6-CB67-F949-A2E1-87D995A0A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7946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9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4AD7-AB8A-8E49-9DB2-17446AD94B12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C4A6-CB67-F949-A2E1-87D995A0A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27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4AD7-AB8A-8E49-9DB2-17446AD94B12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C4A6-CB67-F949-A2E1-87D995A0A2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95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4AD7-AB8A-8E49-9DB2-17446AD94B12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C4A6-CB67-F949-A2E1-87D995A0A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26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4AD7-AB8A-8E49-9DB2-17446AD94B12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C4A6-CB67-F949-A2E1-87D995A0A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66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4AD7-AB8A-8E49-9DB2-17446AD94B12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C4A6-CB67-F949-A2E1-87D995A0A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93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7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5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4AD7-AB8A-8E49-9DB2-17446AD94B12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4DC4A6-CB67-F949-A2E1-87D995A0A2CE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7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2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4AD7-AB8A-8E49-9DB2-17446AD94B12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C4A6-CB67-F949-A2E1-87D995A0A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09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4AD7-AB8A-8E49-9DB2-17446AD94B12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C4A6-CB67-F949-A2E1-87D995A0A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91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4AD7-AB8A-8E49-9DB2-17446AD94B12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C4A6-CB67-F949-A2E1-87D995A0A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8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F4D1-CBED-7245-A7A8-17EC747D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D88E-A64E-8947-93FF-46696FED2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38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F4D1-CBED-7245-A7A8-17EC747D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D88E-A64E-8947-93FF-46696FED2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02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F4D1-CBED-7245-A7A8-17EC747D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D88E-A64E-8947-93FF-46696FED2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78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F4D1-CBED-7245-A7A8-17EC747D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D88E-A64E-8947-93FF-46696FED2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42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F4D1-CBED-7245-A7A8-17EC747D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D88E-A64E-8947-93FF-46696FED2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57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F4D1-CBED-7245-A7A8-17EC747D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D88E-A64E-8947-93FF-46696FED2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63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F4D1-CBED-7245-A7A8-17EC747D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D88E-A64E-8947-93FF-46696FED2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0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F4D1-CBED-7245-A7A8-17EC747D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D88E-A64E-8947-93FF-46696FED2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16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F4D1-CBED-7245-A7A8-17EC747D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D88E-A64E-8947-93FF-46696FED2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41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F4D1-CBED-7245-A7A8-17EC747D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D88E-A64E-8947-93FF-46696FED2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16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F4D1-CBED-7245-A7A8-17EC747D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D88E-A64E-8947-93FF-46696FED2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48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5EE6-D071-41AF-93F1-7949EACAD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12C6-9AA9-4D80-8249-F8341C89E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6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5EE6-D071-41AF-93F1-7949EACAD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12C6-9AA9-4D80-8249-F8341C89E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724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5EE6-D071-41AF-93F1-7949EACAD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12C6-9AA9-4D80-8249-F8341C89E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00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5EE6-D071-41AF-93F1-7949EACAD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12C6-9AA9-4D80-8249-F8341C89E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30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5EE6-D071-41AF-93F1-7949EACAD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12C6-9AA9-4D80-8249-F8341C89E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50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5EE6-D071-41AF-93F1-7949EACAD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12C6-9AA9-4D80-8249-F8341C89E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9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5EE6-D071-41AF-93F1-7949EACAD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12C6-9AA9-4D80-8249-F8341C89E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9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5EE6-D071-41AF-93F1-7949EACAD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12C6-9AA9-4D80-8249-F8341C89E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330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5EE6-D071-41AF-93F1-7949EACAD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12C6-9AA9-4D80-8249-F8341C89E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295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5EE6-D071-41AF-93F1-7949EACAD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12C6-9AA9-4D80-8249-F8341C89E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41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5EE6-D071-41AF-93F1-7949EACAD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12C6-9AA9-4D80-8249-F8341C89E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41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62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F860-A761-4A92-B957-66604E63A38F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6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D16A63-F95E-440D-92DC-DED714463048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4342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F860-A761-4A92-B957-66604E63A38F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6D16A63-F95E-440D-92DC-DED714463048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7946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62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F860-A761-4A92-B957-66604E63A38F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6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D16A63-F95E-440D-92DC-DED714463048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1155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20CF860-A761-4A92-B957-66604E63A38F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6A63-F95E-440D-92DC-DED714463048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3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455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F860-A761-4A92-B957-66604E63A38F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20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6D16A63-F95E-440D-92DC-DED714463048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0210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F860-A761-4A92-B957-66604E63A38F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2"/>
            <a:ext cx="457200" cy="441325"/>
          </a:xfrm>
        </p:spPr>
        <p:txBody>
          <a:bodyPr/>
          <a:lstStyle/>
          <a:p>
            <a:fld id="{06D16A63-F95E-440D-92DC-DED714463048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795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62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F860-A761-4A92-B957-66604E63A38F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D16A63-F95E-440D-92DC-DED7144630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68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5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4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D16A63-F95E-440D-92DC-DED714463048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9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F860-A761-4A92-B957-66604E63A38F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32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40"/>
            <a:ext cx="457200" cy="441325"/>
          </a:xfrm>
        </p:spPr>
        <p:txBody>
          <a:bodyPr/>
          <a:lstStyle/>
          <a:p>
            <a:fld id="{06D16A63-F95E-440D-92DC-DED714463048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9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20CF860-A761-4A92-B957-66604E63A38F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38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F860-A761-4A92-B957-66604E63A38F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6A63-F95E-440D-92DC-DED714463048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1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62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7"/>
            <a:ext cx="457200" cy="441325"/>
          </a:xfrm>
        </p:spPr>
        <p:txBody>
          <a:bodyPr/>
          <a:lstStyle/>
          <a:p>
            <a:fld id="{06D16A63-F95E-440D-92DC-DED714463048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F860-A761-4A92-B957-66604E63A38F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8403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9563-1B24-4329-ABFA-118841151A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8017-7558-4633-AEBB-D60F265E6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489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9563-1B24-4329-ABFA-118841151A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8017-7558-4633-AEBB-D60F265E6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367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9563-1B24-4329-ABFA-118841151A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8017-7558-4633-AEBB-D60F265E6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418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9563-1B24-4329-ABFA-118841151A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8017-7558-4633-AEBB-D60F265E6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9563-1B24-4329-ABFA-118841151A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8017-7558-4633-AEBB-D60F265E6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913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9563-1B24-4329-ABFA-118841151A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8017-7558-4633-AEBB-D60F265E6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152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9563-1B24-4329-ABFA-118841151A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8017-7558-4633-AEBB-D60F265E6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905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9563-1B24-4329-ABFA-118841151A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8017-7558-4633-AEBB-D60F265E6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811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9563-1B24-4329-ABFA-118841151A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8017-7558-4633-AEBB-D60F265E6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826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9563-1B24-4329-ABFA-118841151A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8017-7558-4633-AEBB-D60F265E6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651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9563-1B24-4329-ABFA-118841151A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68017-7558-4633-AEBB-D60F265E6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190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21554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964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163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506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857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696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638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299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5420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428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2/19/2015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2488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E8A-606D-4FFD-B3E5-9B641C7989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3907-3600-45C1-BC35-43A40720F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866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E8A-606D-4FFD-B3E5-9B641C7989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3907-3600-45C1-BC35-43A40720F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1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E8A-606D-4FFD-B3E5-9B641C7989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3907-3600-45C1-BC35-43A40720F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873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E8A-606D-4FFD-B3E5-9B641C7989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3907-3600-45C1-BC35-43A40720F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579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E8A-606D-4FFD-B3E5-9B641C7989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3907-3600-45C1-BC35-43A40720F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513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E8A-606D-4FFD-B3E5-9B641C7989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3907-3600-45C1-BC35-43A40720F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724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E8A-606D-4FFD-B3E5-9B641C7989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3907-3600-45C1-BC35-43A40720F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244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E8A-606D-4FFD-B3E5-9B641C7989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3907-3600-45C1-BC35-43A40720F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786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E8A-606D-4FFD-B3E5-9B641C7989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3907-3600-45C1-BC35-43A40720F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832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E8A-606D-4FFD-B3E5-9B641C7989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3907-3600-45C1-BC35-43A40720F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485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E8A-606D-4FFD-B3E5-9B641C7989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3907-3600-45C1-BC35-43A40720F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294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DF15-D767-45A5-99A0-CC1AB3A14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F10E-5AF6-42C9-936B-4D1D4061E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3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DF15-D767-45A5-99A0-CC1AB3A14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F10E-5AF6-42C9-936B-4D1D4061E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404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DF15-D767-45A5-99A0-CC1AB3A14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F10E-5AF6-42C9-936B-4D1D4061E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226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DF15-D767-45A5-99A0-CC1AB3A14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F10E-5AF6-42C9-936B-4D1D4061E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141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DF15-D767-45A5-99A0-CC1AB3A14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F10E-5AF6-42C9-936B-4D1D4061E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928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DF15-D767-45A5-99A0-CC1AB3A14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F10E-5AF6-42C9-936B-4D1D4061E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950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DF15-D767-45A5-99A0-CC1AB3A14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F10E-5AF6-42C9-936B-4D1D4061E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045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DF15-D767-45A5-99A0-CC1AB3A14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F10E-5AF6-42C9-936B-4D1D4061E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771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DF15-D767-45A5-99A0-CC1AB3A14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F10E-5AF6-42C9-936B-4D1D4061E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76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DF15-D767-45A5-99A0-CC1AB3A14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F10E-5AF6-42C9-936B-4D1D4061E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237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DF15-D767-45A5-99A0-CC1AB3A14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F10E-5AF6-42C9-936B-4D1D4061E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C2EB-9049-4DB3-B266-1BC43F8A513A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37F92-5C53-4950-83FD-25EC72E6F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F33B4-2E1B-43F3-B99E-FB5756C0B2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83E63-F7D9-4A0D-8313-8EC92ED05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2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8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9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fld id="{60E84AD7-AB8A-8E49-9DB2-17446AD94B12}" type="datetimeFigureOut">
              <a:rPr lang="en-US" smtClean="0"/>
              <a:pPr defTabSz="45720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defTabSz="457200"/>
            <a:fld id="{C94DC4A6-CB67-F949-A2E1-87D995A0A2CE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5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671F4D1-CBED-7245-A7A8-17EC747D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130D88E-A64E-8947-93FF-46696FED2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4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15EE6-D071-41AF-93F1-7949EACADC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B12C6-9AA9-4D80-8249-F8341C89E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9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20CF860-A761-4A92-B957-66604E63A38F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D16A63-F95E-440D-92DC-DED714463048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944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69563-1B24-4329-ABFA-118841151A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68017-7558-4633-AEBB-D60F265E6B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4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90298CD5-6C1E-4009-B41F-6DF62E31D3BE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2/19/2015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64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09E8A-606D-4FFD-B3E5-9B641C7989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63907-3600-45C1-BC35-43A40720F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1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2DF15-D767-45A5-99A0-CC1AB3A14E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F10E-5AF6-42C9-936B-4D1D4061E5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9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etymonline.com/index.php?term=health&amp;allowed_in_frame=0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Level 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5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Connotation: Positive</a:t>
            </a:r>
          </a:p>
          <a:p>
            <a:pPr>
              <a:buNone/>
            </a:pPr>
            <a:r>
              <a:rPr lang="en-US" dirty="0" smtClean="0"/>
              <a:t>Etymology: </a:t>
            </a:r>
            <a:r>
              <a:rPr lang="en-US" i="1" dirty="0" smtClean="0"/>
              <a:t>Latin </a:t>
            </a:r>
            <a:r>
              <a:rPr lang="en-US" i="1" dirty="0" err="1"/>
              <a:t>granarium</a:t>
            </a:r>
            <a:r>
              <a:rPr lang="en-US" i="1" dirty="0"/>
              <a:t> ‘granary,’ from granum ‘grain.</a:t>
            </a:r>
            <a:r>
              <a:rPr lang="en-US" i="1" dirty="0" smtClean="0"/>
              <a:t>’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29000"/>
            <a:ext cx="2916296" cy="1939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276600"/>
            <a:ext cx="3733800" cy="267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993" y="1278618"/>
            <a:ext cx="7520940" cy="2438958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Connotation: Positive</a:t>
            </a:r>
          </a:p>
          <a:p>
            <a:r>
              <a:rPr lang="en-US" sz="2400" dirty="0" smtClean="0"/>
              <a:t>Etymology: </a:t>
            </a:r>
            <a:r>
              <a:rPr lang="en-US" sz="2400" dirty="0"/>
              <a:t>Old English </a:t>
            </a:r>
            <a:r>
              <a:rPr lang="en-US" sz="2400" i="1" dirty="0" err="1"/>
              <a:t>halgian</a:t>
            </a:r>
            <a:r>
              <a:rPr lang="en-US" sz="2400" dirty="0"/>
              <a:t> "to make holy, to honor as holy, consecrate, ordain," related to </a:t>
            </a:r>
            <a:r>
              <a:rPr lang="en-US" sz="2400" i="1" dirty="0" err="1"/>
              <a:t>halig</a:t>
            </a:r>
            <a:r>
              <a:rPr lang="en-US" sz="2400" dirty="0"/>
              <a:t> "holy," </a:t>
            </a:r>
            <a:r>
              <a:rPr lang="en-US" sz="2400" dirty="0" smtClean="0"/>
              <a:t>from </a:t>
            </a:r>
            <a:r>
              <a:rPr lang="en-US" sz="2400" dirty="0"/>
              <a:t>PIE root </a:t>
            </a:r>
            <a:r>
              <a:rPr lang="en-US" sz="2400" i="1" dirty="0"/>
              <a:t>*</a:t>
            </a:r>
            <a:r>
              <a:rPr lang="en-US" sz="2400" i="1" dirty="0" err="1"/>
              <a:t>kailo</a:t>
            </a:r>
            <a:r>
              <a:rPr lang="en-US" sz="2400" i="1" dirty="0"/>
              <a:t>-</a:t>
            </a:r>
            <a:r>
              <a:rPr lang="en-US" sz="2400" dirty="0"/>
              <a:t> "whole, uninjured, of good omen" (see </a:t>
            </a:r>
            <a:r>
              <a:rPr lang="en-US" sz="2400" i="1" dirty="0">
                <a:hlinkClick r:id="rId2"/>
              </a:rPr>
              <a:t>health</a:t>
            </a:r>
            <a:r>
              <a:rPr lang="en-US" sz="2400" dirty="0">
                <a:hlinkClick r:id="rId2"/>
              </a:rPr>
              <a:t>).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77" y="3717575"/>
            <a:ext cx="3990923" cy="301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Idiosyncrasy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Neutral</a:t>
            </a:r>
          </a:p>
          <a:p>
            <a:r>
              <a:rPr lang="en-US" sz="3600" dirty="0" smtClean="0"/>
              <a:t>Etymology: </a:t>
            </a:r>
            <a:r>
              <a:rPr lang="en-US" sz="3600" b="0" dirty="0"/>
              <a:t>Greek </a:t>
            </a:r>
            <a:r>
              <a:rPr lang="en-US" sz="3600" b="0" i="1" dirty="0" err="1"/>
              <a:t>idiosunkrasia</a:t>
            </a:r>
            <a:r>
              <a:rPr lang="en-US" sz="3600" b="0" i="1" dirty="0"/>
              <a:t>,</a:t>
            </a:r>
            <a:r>
              <a:rPr lang="en-US" sz="3600" b="0" dirty="0"/>
              <a:t> from </a:t>
            </a:r>
            <a:r>
              <a:rPr lang="en-US" sz="3600" b="0" u="sng" dirty="0" err="1"/>
              <a:t>idio</a:t>
            </a:r>
            <a:r>
              <a:rPr lang="en-US" sz="3600" b="0" u="sng" dirty="0"/>
              <a:t>-</a:t>
            </a:r>
            <a:r>
              <a:rPr lang="en-US" sz="3600" b="0" dirty="0"/>
              <a:t> + </a:t>
            </a:r>
            <a:r>
              <a:rPr lang="en-US" sz="3600" b="0" i="1" dirty="0" err="1" smtClean="0"/>
              <a:t>sunkrasis</a:t>
            </a:r>
            <a:r>
              <a:rPr lang="en-US" sz="3600" b="0" i="1" dirty="0" smtClean="0"/>
              <a:t> </a:t>
            </a:r>
            <a:r>
              <a:rPr lang="en-US" sz="3600" b="0" dirty="0" smtClean="0"/>
              <a:t>mixture</a:t>
            </a:r>
            <a:r>
              <a:rPr lang="en-US" sz="3600" b="0" dirty="0"/>
              <a:t>, temperament, from </a:t>
            </a:r>
            <a:r>
              <a:rPr lang="en-US" sz="3600" b="0" i="1" dirty="0" smtClean="0"/>
              <a:t>sun- </a:t>
            </a:r>
            <a:r>
              <a:rPr lang="en-US" sz="3600" b="0" u="sng" dirty="0" err="1" smtClean="0"/>
              <a:t>syn</a:t>
            </a:r>
            <a:r>
              <a:rPr lang="en-US" sz="3600" b="0" u="sng" dirty="0" smtClean="0"/>
              <a:t>-</a:t>
            </a:r>
            <a:r>
              <a:rPr lang="en-US" sz="3600" b="0" dirty="0"/>
              <a:t> + </a:t>
            </a:r>
            <a:r>
              <a:rPr lang="en-US" sz="3600" b="0" i="1" dirty="0" err="1"/>
              <a:t>kerannunai</a:t>
            </a:r>
            <a:r>
              <a:rPr lang="en-US" sz="3600" b="0" dirty="0"/>
              <a:t> to mingle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95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9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Ignominy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Connotation: negative</a:t>
            </a:r>
          </a:p>
          <a:p>
            <a:r>
              <a:rPr lang="en-US" dirty="0" smtClean="0"/>
              <a:t>Etymology: </a:t>
            </a:r>
            <a:r>
              <a:rPr lang="en-US" dirty="0" smtClean="0"/>
              <a:t>Latin </a:t>
            </a:r>
            <a:r>
              <a:rPr lang="en-US" dirty="0" err="1" smtClean="0"/>
              <a:t>ignōminia</a:t>
            </a:r>
            <a:r>
              <a:rPr lang="en-US" dirty="0" smtClean="0"/>
              <a:t>, </a:t>
            </a:r>
            <a:r>
              <a:rPr lang="en-US" dirty="0" smtClean="0"/>
              <a:t>(apparently </a:t>
            </a:r>
            <a:r>
              <a:rPr lang="en-US" dirty="0" smtClean="0"/>
              <a:t>by association with </a:t>
            </a:r>
            <a:r>
              <a:rPr lang="en-US" dirty="0" err="1" smtClean="0"/>
              <a:t>ignōbilis</a:t>
            </a:r>
            <a:r>
              <a:rPr lang="en-US" dirty="0" smtClean="0"/>
              <a:t> </a:t>
            </a:r>
            <a:r>
              <a:rPr lang="en-US" dirty="0" smtClean="0"/>
              <a:t>ignoble) </a:t>
            </a:r>
            <a:r>
              <a:rPr lang="en-US" dirty="0" smtClean="0"/>
              <a:t>+ </a:t>
            </a:r>
            <a:r>
              <a:rPr lang="en-US" dirty="0" err="1" smtClean="0"/>
              <a:t>nōmin</a:t>
            </a:r>
            <a:r>
              <a:rPr lang="en-US" dirty="0" smtClean="0"/>
              <a:t>- (stem of </a:t>
            </a:r>
            <a:r>
              <a:rPr lang="en-US" dirty="0" err="1" smtClean="0"/>
              <a:t>nōmen</a:t>
            </a:r>
            <a:r>
              <a:rPr lang="en-US" dirty="0" smtClean="0"/>
              <a:t>) name + -</a:t>
            </a:r>
            <a:r>
              <a:rPr lang="en-US" dirty="0" err="1" smtClean="0"/>
              <a:t>ia</a:t>
            </a:r>
            <a:r>
              <a:rPr lang="en-US" dirty="0" smtClean="0"/>
              <a:t> -y3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2399"/>
            <a:ext cx="3200400" cy="200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8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90600"/>
          </a:xfrm>
        </p:spPr>
        <p:txBody>
          <a:bodyPr/>
          <a:lstStyle/>
          <a:p>
            <a:r>
              <a:rPr lang="en-US" b="1" dirty="0" smtClean="0"/>
              <a:t>Mundane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4191000" cy="5257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Connotation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</a:rPr>
              <a:t>Negative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Etymology</a:t>
            </a:r>
            <a:r>
              <a:rPr lang="en-US" sz="2800" dirty="0" smtClean="0">
                <a:solidFill>
                  <a:schemeClr val="tx1"/>
                </a:solidFill>
              </a:rPr>
              <a:t>: mid-15c</a:t>
            </a:r>
            <a:r>
              <a:rPr lang="en-US" sz="2800" dirty="0">
                <a:solidFill>
                  <a:schemeClr val="tx1"/>
                </a:solidFill>
              </a:rPr>
              <a:t>., </a:t>
            </a:r>
            <a:r>
              <a:rPr lang="en-US" sz="2800" dirty="0" smtClean="0">
                <a:solidFill>
                  <a:schemeClr val="tx1"/>
                </a:solidFill>
              </a:rPr>
              <a:t>from </a:t>
            </a:r>
            <a:r>
              <a:rPr lang="en-US" sz="2800" dirty="0">
                <a:solidFill>
                  <a:schemeClr val="tx1"/>
                </a:solidFill>
              </a:rPr>
              <a:t>Old French </a:t>
            </a:r>
            <a:r>
              <a:rPr lang="en-US" sz="2800" i="1" dirty="0" err="1">
                <a:solidFill>
                  <a:schemeClr val="tx1"/>
                </a:solidFill>
              </a:rPr>
              <a:t>mondain</a:t>
            </a:r>
            <a:r>
              <a:rPr lang="en-US" sz="2800" dirty="0">
                <a:solidFill>
                  <a:schemeClr val="tx1"/>
                </a:solidFill>
              </a:rPr>
              <a:t> "of this world, worldly, earthly, secular;" from Late Latin </a:t>
            </a:r>
            <a:r>
              <a:rPr lang="en-US" sz="2800" i="1" dirty="0" err="1">
                <a:solidFill>
                  <a:schemeClr val="tx1"/>
                </a:solidFill>
              </a:rPr>
              <a:t>mundanus</a:t>
            </a:r>
            <a:r>
              <a:rPr lang="en-US" sz="2800" dirty="0">
                <a:solidFill>
                  <a:schemeClr val="tx1"/>
                </a:solidFill>
              </a:rPr>
              <a:t> "belonging to the world</a:t>
            </a:r>
            <a:r>
              <a:rPr lang="en-US" sz="2800" dirty="0" smtClean="0">
                <a:solidFill>
                  <a:schemeClr val="tx1"/>
                </a:solidFill>
              </a:rPr>
              <a:t>"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3.bp.blogspot.com/-9EmQ3m7qjsg/UuQ7TB2GFaI/AAAAAAAAIzw/P1BcYuBzGmc/s1600/Benedict+Cumberbatch+as+drunk+Sherlock+Holmes+in+BBC+Sherlock+Season+3+Episode+2+The+Sign+of+Three.jpg"/>
          <p:cNvPicPr>
            <a:picLocks noChangeAspect="1" noChangeArrowheads="1"/>
          </p:cNvPicPr>
          <p:nvPr/>
        </p:nvPicPr>
        <p:blipFill>
          <a:blip r:embed="rId2" cstate="print"/>
          <a:srcRect l="15663" r="19277" b="9709"/>
          <a:stretch>
            <a:fillRect/>
          </a:stretch>
        </p:blipFill>
        <p:spPr bwMode="auto">
          <a:xfrm>
            <a:off x="4419600" y="1704622"/>
            <a:ext cx="4495800" cy="4162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46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Connotation: neutral</a:t>
            </a:r>
          </a:p>
          <a:p>
            <a:r>
              <a:rPr lang="en-US" dirty="0" smtClean="0"/>
              <a:t>Etymology: </a:t>
            </a:r>
            <a:r>
              <a:rPr lang="en-US" dirty="0" smtClean="0"/>
              <a:t>French</a:t>
            </a:r>
            <a:r>
              <a:rPr lang="en-US" dirty="0" smtClean="0"/>
              <a:t>: shade, hue, equivalent to nu (</a:t>
            </a:r>
            <a:r>
              <a:rPr lang="en-US" dirty="0" err="1" smtClean="0"/>
              <a:t>er</a:t>
            </a:r>
            <a:r>
              <a:rPr lang="en-US" dirty="0" smtClean="0"/>
              <a:t>) to shade (literally, to cloud &lt; </a:t>
            </a:r>
            <a:r>
              <a:rPr lang="en-US" dirty="0" smtClean="0"/>
              <a:t>Latin </a:t>
            </a:r>
            <a:r>
              <a:rPr lang="en-US" dirty="0" err="1" smtClean="0"/>
              <a:t>nūbēs</a:t>
            </a:r>
            <a:r>
              <a:rPr lang="en-US" dirty="0" smtClean="0"/>
              <a:t> cloud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46" y="3581400"/>
            <a:ext cx="3787754" cy="252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0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overweening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23126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Connotation: Negative</a:t>
            </a:r>
          </a:p>
          <a:p>
            <a:r>
              <a:rPr lang="en-US" sz="2400" dirty="0" smtClean="0"/>
              <a:t>Etymology: </a:t>
            </a:r>
            <a:r>
              <a:rPr lang="en-US" sz="2400" dirty="0" smtClean="0"/>
              <a:t>Old </a:t>
            </a:r>
            <a:r>
              <a:rPr lang="en-US" sz="2400" dirty="0"/>
              <a:t>English </a:t>
            </a:r>
            <a:r>
              <a:rPr lang="en-US" sz="2400" i="1" dirty="0" err="1"/>
              <a:t>oferwenian</a:t>
            </a:r>
            <a:r>
              <a:rPr lang="en-US" sz="2400" dirty="0"/>
              <a:t> "to be proud, become insolent or presumptuous</a:t>
            </a:r>
            <a:r>
              <a:rPr lang="en-US" sz="2400" dirty="0" smtClean="0"/>
              <a:t>;“</a:t>
            </a:r>
          </a:p>
          <a:p>
            <a:r>
              <a:rPr lang="en-US" sz="2400" dirty="0" smtClean="0"/>
              <a:t>Word </a:t>
            </a:r>
            <a:r>
              <a:rPr lang="en-US" sz="2400" dirty="0" smtClean="0"/>
              <a:t>Structure: </a:t>
            </a:r>
            <a:r>
              <a:rPr lang="en-US" sz="2400" dirty="0"/>
              <a:t>with the sense of “over the limit,” “to excess,” “too much,” “too,”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429000"/>
            <a:ext cx="25019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47700"/>
            <a:ext cx="4343400" cy="12954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Britannic Bold" panose="020B0903060703020204" pitchFamily="34" charset="0"/>
              </a:rPr>
              <a:t>Penchant</a:t>
            </a:r>
            <a:endParaRPr lang="en-US" sz="4800" dirty="0">
              <a:latin typeface="Britannic Bold" panose="020B09030607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48005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Connotation</a:t>
            </a:r>
            <a:r>
              <a:rPr lang="en-US" sz="2800" dirty="0" smtClean="0">
                <a:solidFill>
                  <a:prstClr val="black"/>
                </a:solidFill>
              </a:rPr>
              <a:t>: Neutral 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b="1" dirty="0" smtClean="0">
                <a:solidFill>
                  <a:prstClr val="black"/>
                </a:solidFill>
              </a:rPr>
              <a:t>Etymology</a:t>
            </a:r>
            <a:r>
              <a:rPr lang="en-US" sz="2800" dirty="0" smtClean="0">
                <a:solidFill>
                  <a:prstClr val="black"/>
                </a:solidFill>
              </a:rPr>
              <a:t>:</a:t>
            </a:r>
            <a:r>
              <a:rPr lang="en-US" sz="2800" dirty="0" smtClean="0">
                <a:solidFill>
                  <a:prstClr val="black"/>
                </a:solidFill>
              </a:rPr>
              <a:t>  O.Fr. pencher "</a:t>
            </a:r>
            <a:r>
              <a:rPr lang="en-US" sz="2800" dirty="0" smtClean="0">
                <a:solidFill>
                  <a:prstClr val="black"/>
                </a:solidFill>
              </a:rPr>
              <a:t>to incline</a:t>
            </a:r>
            <a:r>
              <a:rPr lang="en-US" sz="2800" dirty="0" smtClean="0">
                <a:solidFill>
                  <a:prstClr val="black"/>
                </a:solidFill>
              </a:rPr>
              <a:t>," </a:t>
            </a:r>
            <a:r>
              <a:rPr lang="en-US" sz="2800" dirty="0" smtClean="0">
                <a:solidFill>
                  <a:prstClr val="black"/>
                </a:solidFill>
              </a:rPr>
              <a:t>from</a:t>
            </a:r>
            <a:r>
              <a:rPr lang="en-US" sz="2800" dirty="0" smtClean="0">
                <a:solidFill>
                  <a:prstClr val="black"/>
                </a:solidFill>
              </a:rPr>
              <a:t> L.pendere "to hang" 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09" y="1200154"/>
            <a:ext cx="3992932" cy="299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5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390033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6700" dirty="0" smtClean="0">
                <a:solidFill>
                  <a:schemeClr val="accent1"/>
                </a:solidFill>
                <a:latin typeface="Britannic Bold" panose="020B0903060703020204" pitchFamily="34" charset="0"/>
              </a:rPr>
              <a:t>Reputed </a:t>
            </a:r>
            <a:endParaRPr lang="en-US" dirty="0">
              <a:solidFill>
                <a:schemeClr val="accent1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5632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Connotation</a:t>
            </a:r>
            <a:r>
              <a:rPr lang="en-US" sz="2800" dirty="0" smtClean="0"/>
              <a:t>: positive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Etymology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Latin</a:t>
            </a:r>
            <a:r>
              <a:rPr lang="en-US" sz="2800" dirty="0"/>
              <a:t> </a:t>
            </a:r>
            <a:r>
              <a:rPr lang="en-US" sz="2800" i="1" dirty="0"/>
              <a:t>reputāre </a:t>
            </a:r>
            <a:r>
              <a:rPr lang="en-US" sz="2800" dirty="0"/>
              <a:t> to compute, consider, equivalent to </a:t>
            </a:r>
            <a:r>
              <a:rPr lang="en-US" sz="2800" dirty="0" smtClean="0"/>
              <a:t>re+</a:t>
            </a:r>
            <a:r>
              <a:rPr lang="en-US" sz="2800" dirty="0"/>
              <a:t> </a:t>
            </a:r>
            <a:r>
              <a:rPr lang="en-US" sz="2800" i="1" dirty="0"/>
              <a:t>putāre </a:t>
            </a:r>
            <a:r>
              <a:rPr lang="en-US" sz="2800" dirty="0"/>
              <a:t> </a:t>
            </a:r>
            <a:r>
              <a:rPr lang="en-US" sz="2800" dirty="0" smtClean="0"/>
              <a:t>to think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AutoShape 2" descr="data:image/jpeg;base64,/9j/4AAQSkZJRgABAQAAAQABAAD/2wCEAAkGBxAQEhQPERIQEBAXFxYVFBISFBUXGBoVFBQWFhQSFhkYHCggGBslHBQVITEhJS0sLi4uFx8zODQsNygtLiwBCgoKDg0OGxAQGywkHyQsLCwsLDQsLCwsLS4sLCwsLCwsLCwsLCwsLCwsLDQsLCwsLCwsLCwsLCwsLCwsLCwsLP/AABEIAK0BJAMBEQACEQEDEQH/xAAcAAEAAgMBAQEAAAAAAAAAAAAABgcBBAUDAgj/xABNEAABAwICBQYICgYKAgMAAAABAAIDBBEFIQYHEjFBE1FSYXGBFBciMpGTsdE0QlV0kqGys8HTFTVicnPwFiMkNkOCosLD4TNjCCVU/8QAGgEBAAMBAQEAAAAAAAAAAAAAAAMEBQIBBv/EADIRAQACAQIEBAQFBAMBAAAAAAABAgMEEQUSITETIkFRMmGRoRQjUnGBFRYzQnKx8ST/2gAMAwEAAhEDEQA/ALxQEBAQEBAQEBAQEBAQEBAQEBAQEBAQEBAQEBAQEBAQEBAQEBAQEBAQEBAQEBAQEBAQEBAQEBAQEBAQEBAQEBAQEBAQEBAQEBAQEBAQEGEHzLK1oLnENaN5cQAO0lHsRMztCOV2nuFwmzqpjj/6w6T62AhRzkrHqvY+GarJG8U+vT/tqR6zcKJtyzx1mGW31NXnjUSzwfV/p+8O7hekNHVZQVEMh6IcNr6JzXcWie0qWXS5sXx1mHTXSBlAQEBAQEGEGHvAFyQBznJcWvWkb2nZ7ETPSGlJi8Dfjg9gJ9iz8nF9Jj73+nVPXSZZ9Hw3G4D8Yjta73LivG9Hadub7S6nRZo9G5BVRv8AMc13YfwV7FqsOX4LRKC2O9e8PVWHDKAgICAgICDCDDngbyB2myPJmIYZK07iD2EFebkTE9n1devWUBAQEBAQEGEEU0z01ioAImjl6t3mQt4XyBfbcOYbz9a4vfl6erR0PD76nzT0rHeUapdD8RxQifFJ3wxnNtPHYEDhl5re+551HFLW62X76/TaTyaasTP6pSrD9AMMhGVMyQ9KUl5/1Gw7gpIx1hnZOJ6rJPW+37dG9Loph7hY0lNb+G0exe8lfZFGt1EdYvP1R3F9V9DJ5VOZKSUZgscXNv2ONx3ELicUei7h4znr0ybWj5uPBj+JYM9sOIB1VRk2bUNzIG7zt5/ddnzFc81qfF2WraXTa6vNp/Lf2WVh9dFURtmieJI3C7XD+cj1KaJiezByY7Y7TW8bTDZXrgQEBAQczEsUEZ2GDbkPAcO33LH1/FIwz4WKOa8/ZawaabxzW6VaseFSS+VO8/uj+bBVMfCs+pnn1V5/aE1tVTH5cUfy6EWFQN3MB7c/atPFwvS4+1I/lWtqctvV9uw6E/4bPQpLcP01o2mkfRzGfJH+0tKowJm+MujdwzJHvWfm4HinzYZmsrFNbftfrDxir5YHBk42m8Hj+c/aq+PX6jR38PVRvX0sktgx5o5sXf2dtjw4Aggg7iF9FS9b1i1Z3iWfMTE7S+l08EBAQEHF0j0lp6Bm3M7yj5kbc3u7BwHWclza0V7oM+opijzIeyuxrE/KgAoaY7nnIkcMyNo9rQB1qLe9+3RSi+oz9a+WGxHqyD86mtqZXcSLf79pe+D7y7jQb/HaZfT9VsAziqqpjuBJYfsgJ4Mekn9Pj0tLXfhmOYf5cE/h0I3xvzdbscdr6Lu5ect6/NzOPU4fhneHd0W03grDyMgNPVbjE/iRv2SePUc13XJE9JWMGrrknlnpPslakWxAQEBAQR/TbSJuH0zpsjIfJiaeLzuJ6hvPYuMl+WN1zQaSdTmivp6yj+rzRNzf/sq28lZL5bdvMsDuNukR6BkLLmlPWe67xLXRP/z4elI+6c1dXHC0ySvZGwb3PIAHeVJMsilLXnasbyUlZHM0SRPbIw7nMIIPeF7uXpak8to2l7o5aVditPBsiaaKIuybyj2tv2XK8mYhJjw3v1rEzs9K2kiqI3RStbJE8WLTmCD/ADvSY3h5S98duas7TCssOfJgNeKZ7nOw6oN2OPxXE2ueYg2B5wQVDH5dtvRv5YrxHT+JH+Svf5rVBU751lAQEHPxiu5JmXnuyb+JWXxTW/h8W1finssabB4l+vaHnhGHcmNt+cpzJPC/BR8M4fGGvi5Ot5+zrU6jnnlr8MN+WZrBdxDRzk2Wpky0xxvedoV4rNuz7Y8EXBBHOF1W1bRvWd4eTEx0l9Lp48pKhjSGlzQTuBIUN9RjpaK2tET7OopaY3iGKiBsjS1wuD/N15nwUz05LxvElLzSd6uPQSOp5eQebsPmHtWDo8t9DqPw2SfLPaV/NWM+Pxa947u7dfSs5lAQEHF0s0gZQQGZ3lPPkxs6Tzu7hvJ6lze3LCDUZ4xU3lFtENFn1L/0liN5ZX+VHE/c0b2uLezc3hxz3R0pv5rKmn003nxcvf2WCOZTNJlBlBhBFdMdDo61vKx2iq25skGW0RmGvt9R3hR3xxZT1Olrk6x0s8NAtJnz7VFVXbWRXB2si9rTYn94ZX58ivMd9+kudJqJt5L/ABQmSlXhAQEGCgrHHG/pLG4qQ509M3be3gXAB7u25Mbe4qC3mvt7N/Tz+F0E5I+K/SFnAKdgIhrK0bnr6djICNtj9vYcbBw2SLX3XF759ajy0m0dGnwvV49Nlm146TDOrXRyegp3snI23v29hpuGjZAtfnNr5Jjpyx1OKaumpy81I6R90vUjMVjrI0IrK2pbUQbD2FjWFrnbOwWk5572m/DPeoMmObTvD6DhfEsOnxTTJ77/ALp7o/QOpqaGne7lHxxtYXc5AztfgpqxtDF1GSMmW14jaJlx9ZGCiroZRa8kYMsZ43YLuA7W3Heucleaq1wzUeDqK+09JfWrjFzV0ET3G8jLxPPWzIE9rdk96Y53q84ng8HU2iO09Y/lJ12oCAUHCjHL1RJzbHu7R/3f0L5ukfi+IzM9qNC35OniPWzuL6RnuVjlA+UNLLG18ibb+KxOMaDLqa1nH6ei5o89cUzzNnCKV0UYY453Jy4X4K3wzS302CKXnqi1OWMmSbQ3FoIHAxTCJZJS9tiDbMndlZfL8R4Tnzajnp2n7NLT6umPHyz/AOu7E2zQN9gBfsG9fS46zWsVn0hnWneZlzdIKbaj2x5zMwerj/PUsnjWn8TB4le9eq1osnLfl9JbeHz8pG1/EjPtGRV7Q5/HwVv8kOanJeatpW0Qgwgradn6Uxcxu8qlpL3HAuaQCD2vy7GFQfHf9mXP5+o2ntVZICnaauta1fWxOhEDpY4SDtOiJF33Fmuc3MZbhxzUGabR2Zuvtkrty9kr0NmqJKOF9SCJiDfaFnEXOyXDgS2ylpvt1W9NN5xxN+7tLpYVFpPiuKMxJzI3TizwIY232HMytlucDxJ3Z8yrWtbmY2fJnjP5d/ktxl7C+/irLYjsrzWNRupJ4MWhFnNeGy24i3kk9ou3vCgyRtMWhnaynh3jNX+U/o6hsrGSszY9oc09TgCPaponeGhW0WjeHsvXQgIMIK11bHlMRxOY+cH7IPUZJAfsBQ4480y3eJ+TS4aR7brLUzCYJQRTGdYWHUpLDKZXjIthG3YjgTk361HbLWGjg4Vqc0bxG0fNx4tb1ATYxVTRzlsZ+oPuufGqtTwLUbdJhLMC0mo60f2eZr3WuWHyXjtac1JW8T2Zuo0ebB/krt/07C6VnxIwOBadxBB70exO07q61MnZZVw8GT5d42f9gUGH1/dt8b6zjv71WQp2GIMFeW6RI4ujYuJH8S7/AL/FfP8AAY38W895lf13Sa1+Ttr6FQEBAQEBB41LLscOcH2KHUVi2K0T7S6pO1olztGnXiI5nH2ArJ4BaZ020+kyt6+Nsv8ADrrcUhB5VMmy1zuZpPoF0l5adomUE1QQ7UNRUu8+SU3PYNr2vKhw9pln8PjetrT3mU/UzRYIR4yEesoMEI8Aj1w9N6QS0NQw52jLh2s8ofZXN43rKvqqxbFaGpq1qjJh8BO9u2zuY8gfVZc4p3q40VubDCUKRbEBBgoK10CtBi2I0xyLjtgdQeXeyUKHH8cw3uIfmaLDkj06LKUzBVjpNitTitW7CqJ3JwMv4RML2NjZwJHxQcrfGN+CgtabztDf0uDFo8MajNG9p+GEqwDQego2jZhbJIN8soDnE8SL5N7ApK46wztTxHPnnrO0e0O5LQwuGy6ONzeYsaR6CF1sqRlvE7xM/VCdJ9XUTv7RQf2WqZ5TQw7LCRwFvMPWMupRWx+tWtpOLXj8vP5qz7t7V5pU6tY+CoGxWQm0gIttC9tu3A3BBHvXWO+/Se6HiWijBaL4+tLdkrqpxGx8hNmta5xPU0En2LuWdSvNaI91f6l4iYKici3KTm3c0E/W4+hRYe0y2eNzEZKU9qrGUzEEAryesDh6PHZdLHxDr+0L57gc8l8uKe8Sv63rWlvk6tXUCNpe69hvstvUZ64Mc5LdoU8dJvaKw539IYeZ/oHvWR/cOm9p+i3+AyfI/pDDzP8AQPen9w6b2n6H9PyfI/pDDzP9A96f3Dpvafof0/J8j+kMPM/0D3p/cOm9p+h+AyfJ7UmMRyuDGh1zzgcB2qxpuMYNRkjHSJ3lHl0l8deaW3WybMb3czT7Fe1eSMeC1p9pQYq814j5tHRxlob87ifw/BZvAsfLpd/ed1nXW3y7ezqraUxBr18e1HI3nY4elpC8lzeN6yhep2W9G9nFspuO1rT71Fh7KPDp/LmPm7en0MjqGbknPa9oDwWEg2Y4FwBGe4Fd5N+Xon1cWnFPKaCYkKihgftFzmtEbyTc7TPJJPWbA96Y53rBpcnPiiUhXayIMEoK/wBDauSqxOsqA97qdvkMBcdm92tBAvbdGT3qGkzNpZ2mtOTPa2/RK9K5gyjqXHcIpPraQPapL9Kyt552x2n5OPqsiLcOjv8AGdI7u2yPwXGGPIh0EfkwlylXBAQEFY6eNdh+I02LNB5J1o5rdhB9LDl1sUGTy2izf4fManS300946wn2IVZ8GkmhvIeSc+PYz2iWEs2bb75KaZ6dGNjptlit+nXqi+qbB309I6SVj2TyyOLxI0tdZvktuDnznvUeKsxHVocXzxkzRFJ3rERsnClZIgIK7rMNmgx6KohikMM0dpntYSwEhzTtECw8yM586h5ZjJu26ZqZOHzjvbrWekNvWtjfI0vgrM56j+ra0b9gkB5t1+b/AJl7lttG0IuD6fxM3iW+GvV39DsH8Co4af4zW3ef23Had9Zt3LukbRsp63P4+e13aXSqICDg1R5CoEnxH5H8fwK+b1E/gtfGX/W/f92jj/OwTX1h3CAeYhfRTtaGd2l88i3ot9AXPg4/0x9HXPb3Z5FvRb6Ang4/0x9Dnt7nIt6LfQE8HH+mPoc9vc5FvRb6Ang4/wBMfQ57e4I2jMADuCRjpXrEQ8m0z3lydIKi4bA3NzyLjq4fX7FicbzzNa6enxWn7LuiptM5J7Q6dLCGMawcBb/tbGnwxhxVpHpCpkvz2mz2U7gQYKCuNFH+AYpU0L8mTEyRX583tA/ylw7WKCnltMMzTz4WotjntPZYzgCLHMHIgqdpd4VlVUtTgU754GGbD5Dd7B8TmB6JHB24jI8FBtOOd47Mq1b6W/NXrWUvwnTKgqQC2djHH4kpDHdnlZHuUkXrK7j1WK8dJbtVj9HENp9RA0fxG37gDcr2bRCS2bHWN5lCMd0tmxEmhwxj3B2Uk5BbZpyNui39o58wUVrzbpVQzam2b8vFH8pjorgLKCnbA07TvOkfa2087z2ZADqClpWKwu4MMYqcsI/rWxLZp2UbM5Z3tAaN+y0g/W7ZHeVHlnptCvr8m1IpHeUpwGgFNTw0/QY1pPO4Dyj6bqSsbRst4qclIq6C6SCAgIOdj2ExVkElNKPIeN43gjNrx1g5rm1YmNpTafPbBkjJXvCvdFselwiY4XiBtDe8E+eyGk8/Q+ycjkoq25J5bNvV6Wutp+I0/f1haEbw4BwIIOYINwRzgqd89MTE7S+kGUGLoONpPpJT4fEZZnDaN9iMHynnmA5uvcFxe8VjeVrSaPJqb8tI/efZDdCsHnxCpOM1zS3/APNEdwA81wB+KLm3ObnmXFKzM80tTXajHp8X4XDP/KVlhTMFlAQEGriFIJmFh7jzHnVPW6SupxTjt/CXDlnHbmhzcNrzEeQm8kjJrjutwF/xWToNdbT2/DanpMdpWs+CMkeJj/l27r6GJ37KDK9BAKDSxHEGwjPN3Bv88Fn67iGPS16zvb0hPgwWyz8mnhFG4uNRL5580cw51R4Zo72vOqz/ABT2j2TanLWK+FTs7K3lIQEBBDdYmj0k7GVVPcVUB2m7O9zQbkDrBzHeOKiyV36wo6zBNoi9e8N7QzSiOviFyG1DRaWPr3bbR0T9W5dY780JNNqIy16947pEWg5EXHWu1n5I1iWgeHTkuMPJuPGJxZ9Qy+pRzirKrfRYbejUp9WmHMNy2WTqfIbf6QF5GGrmNBhjqlGH4fDTs5OGNkTOZgA7zzqSIiOy1THWkbVh54xikNJE6eZwaxvpJ4NaOJKWtFY3l5lyVx1m1kG0QopcRq3YtUNLYmm1Ow7srgEc4bnnxcepQ0ibW5pUNNS2bJ41+3osZTtNlAQEBAQcrSDAKeui5Gdm0N7XDJzT0mngvLVie6xptTk09+bHKBDBcZwg/wBjf4bSA/8AidmQP3bgj/Ke5Q8t6durY/EaLWR+dHJb3bUGtZkdm1dHUQP42At6H7JXvje8I7cFmeuLJEw2JdbeHgXDKhx5g1o9rk8ariOB6j1mPq0pdOcTrfIw+hewH/FlF7dYJswd5K88S1u0JY4dpcHm1GSJ+UNzAdXrnS+GYnKauoyIjvdgtmNrpW5hYdRXVcfXeyPUcViKeFpo5a/dP2tA3ZKVi930gICAgINSuoWSizhnwcN4VLWaHFqqct/4n2S4s9sU7w5jY6qn83+tj5t5H4rI5NfoelPPT7rm+DN8Xll6s0gaMnse0qWvHqR/kpMOJ0Np+GYl9O0gi4B57h711PHtP/rEz/DyNBk9Zh4uxGolyijLR0j7zkobcQ1up8uDHy/OXcYMOPrktu96HCA08pKeUfvz3A/irGj4RFLeLnnmt9keXVzMctI2h1rLbUxAQEBBgoIPpPoW8y+HYe/kKoEktBs154kcATxvkVFfH13qoZ9JM258XSWvhusN0J5DEoJKeUZF7WnZPXs7+9twuYy+locU101nlyxslNJpPQyi7KmA9ReGn0OsVLF6yuV1GO3a0PafH6Ngu6pp29srPenNEer22bHXvMI1i+silj8ima+rlOTQxpDb9pFz3Ari2WO0KuTX0jpTrLnUGjFbiUrarEyY4hmymbllzEfFHPfyj1LmKWtO9kdNPkzW5svb2WJBC1jQxoDWtADWgWAA3AKfbZpRERG0PRHogICAgICDCD4lgY/JzWuH7QB9qbOotavaXizDoG5iGIHnDGj8F5tDqc2Sf9p+rZAXqNlAQEBAQEBAQYsg+XRg7wD2hcWx1t3iJexMx2YEDRua0dwXMYMcdqx9Hs3tPeX3ZS7OWUBAQEBAQEGEGvW0EM7diaNkreZ7QfRfcvJiJ7uL0reNrRujdVq5w15uInx/uSPt6CSAo5xVlWtocM+jyi1aYa03LJX9TpHD7NkjDWHkaDD7JDheBUtL/wCCGOM9IDyu9xzXcViOyxjw46fDDoWXSVlAQEBAQEBAQEBAQEBAQEBAQEBAQEBAQEBAQEBAQEBAQEBAQEHy94AJJAAzJOQAG8lB4YfXw1DOVgkjmjuRtxuDm3abEXHEFBsoCAgICAgIPE1UfTZ9IIHhUfTZ9IIHhUfTZ9IIHhUfTZ9IIPpk7HZNc1x5gQUHogICAgICDBNsyg8vC4+mz6QQPCo+mz6QQPCo+mz6QQPC4+mz6QQfccrXea5ruwg+xB9oCAgICAgw5wAuSAOcoPLwqPps+kEDwqPps+kEDwqPps+kEDwuPps+kPegpXXHptJVSDBMP2pHOcGTuj+O47qdp5ukd3DnQWRq30XOF0MdK9wdLcySlvm7b97W9QAAvxtdBKEBAQEBAQEFD6B6A0OKzYlJVCUujrJGt2H7IsXOOeSCYeJLBujU+uPuQPElg3RqfXH3IHiSwbo1Prj7kHE0DwCDD9Iqmlpw4RNpQRtnaPlGInPtQXGgICAgICDm6S/BKn+BN925BT2rDVhhuIYdFV1DZjK50gOxJsjyJHNGVuYIJX4ksG6NT64+5A8SWDdGp9cfcgeJLBujU+uPuQaGoyjZBLi0Ed9iOq5Ntzc7LHStbc8cggtdAQEBAQEEc1j/AKrrvm8v2CgrzQTVPhdZQU1VM2cyyM2n7Mthe5GQtluQd7xJYN0an1x9yB4ksG6NT64+5BW2tnRvBsLDaalbM+tfYnalLmxsvvcLZuduA7+a4SP/AOOuAQOZPiD27VQyQwM2h5jdhrnFo4OO3a/MOsoLuQEBAQEBAQEFYalPPxX57J7XILPQEBBWGEf3prPmjP8AhQWegICAgICDm6SfBKn+BN925BEtRf6np/3pvvnoJ+gICCsNTnwrGvnr/vJkFnoCAgICAgjmsb9V13zeX7BQcLRDFfA9HYqsN2zFTPeG7rlpdYE8BeyDl6jtMavEvDG1cvKvY6N7PJa2zZOUDmiw3AsHpQdvWfrAiwmHZZsyVrx/VRnc0buVf+yOA4kW5ygg+qLQSSrk/TeI7UjnO5SFsmZe45ioffh0R1X3AIJDqF+D1vz2X7EaC0EBAQEBAQEBBWGpTz8V+eye1yCz0BAQVhhH96az5oz/AIUFnoCAgICAg5uknwSp/gTfduQRLUX+p6f96b756CfoCAgrDU58Kxr56/7yZBZ6AgICAgII5rG/Vdd83l+wUHG0Iw4VWj8NMf8AFpXx/T2wD9aD8/6G6V1ODTTSRMaZHMdC5kl7NcHCziBvLSN3WUE/1bavp8Um/S2K7b4nO22Mk86Y8HOHCIZWHHs3hfYaALAAACwA9iCsdQvwet+ey/YjQWggICAgICAgIKw1Kefivz2T2uQWegICCsMI/vTWfNGf8KCz0BAQEBAQc3ST4JU/wJvu3IIlqL/U9P8AvTffPQT9AQEFX6nPhWNfPX/eTILQQEBAQEBBHNY36rrvm0v2Cg1dVP6oov4X+5yDxOrHCzWPxB8LpZXu5Tk3uvEH8XBgGdznncXQTICyDJQVfqF+D1vz2X7EaC0EBAQEBAQEBBVLNVlfFLPJS4xJTNmlfK5kcJ3ucSLnlcyAbXQe3i7xr5fqPVO/NQPF3jXy/Ueqd+ageLvGvl+o9U781B0dCtX9RQ1slfUV7q2R8XJEuiLXb2kEuLze2zayCfoCAgICAg1sTpeWhlhvs8ox7Nq17bbS29uO9BV2GaqsTpoxDBjcsMQuQxkLgBc3NhyvOUG14u8a+X6j1TvzUDxd418v1HqnfmoHi7xr5fqPVO/NQd7V1oVJhXhJkqfC3zvEjnmPYO0NraJ8o3JLroJkgICAgICDm6S4X4ZST0gdyfKxvj27bWzttI2rXF9+5BXVDqvxWCNsMOOzRxNFmsbC4ADmA5VB7+LvGvl+o9U781A8XeNfL9R6p35qB4u8a+X6j1TvzUEj1caHOwiCWB0/hLpJTKX7GxmWtaRbaN/NvfrQS1AQEBAQEBAQEBAQEBAQEBAQEBAQEBAQEBAQEBAQEBAQEBAQEBAQEBAQEBAQEBAQEBAQEBAQEBAQEBAQEBAQEBAQEBAQEBAQEBAQEBAQEBAQEBAQEBAQEBAQEBAQEBAQEBAQEBAQEBAQEBAQEBAQEBAQEB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CEAAkGBxAQEhQPERIQEBAXFxYVFBISFBUXGBoVFBQWFhQSFhkYHCggGBslHBQVITEhJS0sLi4uFx8zODQsNygtLiwBCgoKDg0OGxAQGywkHyQsLCwsLDQsLCwsLS4sLCwsLCwsLCwsLCwsLCwsLDQsLCwsLCwsLCwsLCwsLCwsLCwsLP/AABEIAK0BJAMBEQACEQEDEQH/xAAcAAEAAgMBAQEAAAAAAAAAAAAABgcBBAUDAgj/xABNEAABAwICBQYICgYKAgMAAAABAAIDBBEFIQYHEjFBE1FSYXGBFBciMpGTsdE0QlV0kqGys8HTFTVicnPwFiMkNkOCosLD4TNjCCVU/8QAGgEBAAMBAQEAAAAAAAAAAAAAAAMEBQIBBv/EADIRAQACAQIEBAQFBAMBAAAAAAABAgMEEQUSITETIkFRMmGRoRQjUnGBFRYzQnKx8ST/2gAMAwEAAhEDEQA/ALxQEBAQEBAQEBAQEBAQEBAQEBAQEBAQEBAQEBAQEBAQEBAQEBAQEBAQEBAQEBAQEBAQEBAQEBAQEBAQEBAQEBAQEBAQEBAQEBAQEBAQEGEHzLK1oLnENaN5cQAO0lHsRMztCOV2nuFwmzqpjj/6w6T62AhRzkrHqvY+GarJG8U+vT/tqR6zcKJtyzx1mGW31NXnjUSzwfV/p+8O7hekNHVZQVEMh6IcNr6JzXcWie0qWXS5sXx1mHTXSBlAQEBAQEGEGHvAFyQBznJcWvWkb2nZ7ETPSGlJi8Dfjg9gJ9iz8nF9Jj73+nVPXSZZ9Hw3G4D8Yjta73LivG9Hadub7S6nRZo9G5BVRv8AMc13YfwV7FqsOX4LRKC2O9e8PVWHDKAgICAgICDCDDngbyB2myPJmIYZK07iD2EFebkTE9n1devWUBAQEBAQEGEEU0z01ioAImjl6t3mQt4XyBfbcOYbz9a4vfl6erR0PD76nzT0rHeUapdD8RxQifFJ3wxnNtPHYEDhl5re+551HFLW62X76/TaTyaasTP6pSrD9AMMhGVMyQ9KUl5/1Gw7gpIx1hnZOJ6rJPW+37dG9Loph7hY0lNb+G0exe8lfZFGt1EdYvP1R3F9V9DJ5VOZKSUZgscXNv2ONx3ELicUei7h4znr0ybWj5uPBj+JYM9sOIB1VRk2bUNzIG7zt5/ddnzFc81qfF2WraXTa6vNp/Lf2WVh9dFURtmieJI3C7XD+cj1KaJiezByY7Y7TW8bTDZXrgQEBAQczEsUEZ2GDbkPAcO33LH1/FIwz4WKOa8/ZawaabxzW6VaseFSS+VO8/uj+bBVMfCs+pnn1V5/aE1tVTH5cUfy6EWFQN3MB7c/atPFwvS4+1I/lWtqctvV9uw6E/4bPQpLcP01o2mkfRzGfJH+0tKowJm+MujdwzJHvWfm4HinzYZmsrFNbftfrDxir5YHBk42m8Hj+c/aq+PX6jR38PVRvX0sktgx5o5sXf2dtjw4Aggg7iF9FS9b1i1Z3iWfMTE7S+l08EBAQEHF0j0lp6Bm3M7yj5kbc3u7BwHWclza0V7oM+opijzIeyuxrE/KgAoaY7nnIkcMyNo9rQB1qLe9+3RSi+oz9a+WGxHqyD86mtqZXcSLf79pe+D7y7jQb/HaZfT9VsAziqqpjuBJYfsgJ4Mekn9Pj0tLXfhmOYf5cE/h0I3xvzdbscdr6Lu5ect6/NzOPU4fhneHd0W03grDyMgNPVbjE/iRv2SePUc13XJE9JWMGrrknlnpPslakWxAQEBAQR/TbSJuH0zpsjIfJiaeLzuJ6hvPYuMl+WN1zQaSdTmivp6yj+rzRNzf/sq28lZL5bdvMsDuNukR6BkLLmlPWe67xLXRP/z4elI+6c1dXHC0ySvZGwb3PIAHeVJMsilLXnasbyUlZHM0SRPbIw7nMIIPeF7uXpak8to2l7o5aVditPBsiaaKIuybyj2tv2XK8mYhJjw3v1rEzs9K2kiqI3RStbJE8WLTmCD/ADvSY3h5S98duas7TCssOfJgNeKZ7nOw6oN2OPxXE2ueYg2B5wQVDH5dtvRv5YrxHT+JH+Svf5rVBU751lAQEHPxiu5JmXnuyb+JWXxTW/h8W1finssabB4l+vaHnhGHcmNt+cpzJPC/BR8M4fGGvi5Ot5+zrU6jnnlr8MN+WZrBdxDRzk2Wpky0xxvedoV4rNuz7Y8EXBBHOF1W1bRvWd4eTEx0l9Lp48pKhjSGlzQTuBIUN9RjpaK2tET7OopaY3iGKiBsjS1wuD/N15nwUz05LxvElLzSd6uPQSOp5eQebsPmHtWDo8t9DqPw2SfLPaV/NWM+Pxa947u7dfSs5lAQEHF0s0gZQQGZ3lPPkxs6Tzu7hvJ6lze3LCDUZ4xU3lFtENFn1L/0liN5ZX+VHE/c0b2uLezc3hxz3R0pv5rKmn003nxcvf2WCOZTNJlBlBhBFdMdDo61vKx2iq25skGW0RmGvt9R3hR3xxZT1Olrk6x0s8NAtJnz7VFVXbWRXB2si9rTYn94ZX58ivMd9+kudJqJt5L/ABQmSlXhAQEGCgrHHG/pLG4qQ509M3be3gXAB7u25Mbe4qC3mvt7N/Tz+F0E5I+K/SFnAKdgIhrK0bnr6djICNtj9vYcbBw2SLX3XF759ajy0m0dGnwvV49Nlm146TDOrXRyegp3snI23v29hpuGjZAtfnNr5Jjpyx1OKaumpy81I6R90vUjMVjrI0IrK2pbUQbD2FjWFrnbOwWk5572m/DPeoMmObTvD6DhfEsOnxTTJ77/ALp7o/QOpqaGne7lHxxtYXc5AztfgpqxtDF1GSMmW14jaJlx9ZGCiroZRa8kYMsZ43YLuA7W3Heucleaq1wzUeDqK+09JfWrjFzV0ET3G8jLxPPWzIE9rdk96Y53q84ng8HU2iO09Y/lJ12oCAUHCjHL1RJzbHu7R/3f0L5ukfi+IzM9qNC35OniPWzuL6RnuVjlA+UNLLG18ibb+KxOMaDLqa1nH6ei5o89cUzzNnCKV0UYY453Jy4X4K3wzS302CKXnqi1OWMmSbQ3FoIHAxTCJZJS9tiDbMndlZfL8R4Tnzajnp2n7NLT6umPHyz/AOu7E2zQN9gBfsG9fS46zWsVn0hnWneZlzdIKbaj2x5zMwerj/PUsnjWn8TB4le9eq1osnLfl9JbeHz8pG1/EjPtGRV7Q5/HwVv8kOanJeatpW0Qgwgradn6Uxcxu8qlpL3HAuaQCD2vy7GFQfHf9mXP5+o2ntVZICnaauta1fWxOhEDpY4SDtOiJF33Fmuc3MZbhxzUGabR2Zuvtkrty9kr0NmqJKOF9SCJiDfaFnEXOyXDgS2ylpvt1W9NN5xxN+7tLpYVFpPiuKMxJzI3TizwIY232HMytlucDxJ3Z8yrWtbmY2fJnjP5d/ktxl7C+/irLYjsrzWNRupJ4MWhFnNeGy24i3kk9ou3vCgyRtMWhnaynh3jNX+U/o6hsrGSszY9oc09TgCPaponeGhW0WjeHsvXQgIMIK11bHlMRxOY+cH7IPUZJAfsBQ4480y3eJ+TS4aR7brLUzCYJQRTGdYWHUpLDKZXjIthG3YjgTk361HbLWGjg4Vqc0bxG0fNx4tb1ATYxVTRzlsZ+oPuufGqtTwLUbdJhLMC0mo60f2eZr3WuWHyXjtac1JW8T2Zuo0ebB/krt/07C6VnxIwOBadxBB70exO07q61MnZZVw8GT5d42f9gUGH1/dt8b6zjv71WQp2GIMFeW6RI4ujYuJH8S7/AL/FfP8AAY38W895lf13Sa1+Ttr6FQEBAQEBB41LLscOcH2KHUVi2K0T7S6pO1olztGnXiI5nH2ArJ4BaZ020+kyt6+Nsv8ADrrcUhB5VMmy1zuZpPoF0l5adomUE1QQ7UNRUu8+SU3PYNr2vKhw9pln8PjetrT3mU/UzRYIR4yEesoMEI8Aj1w9N6QS0NQw52jLh2s8ofZXN43rKvqqxbFaGpq1qjJh8BO9u2zuY8gfVZc4p3q40VubDCUKRbEBBgoK10CtBi2I0xyLjtgdQeXeyUKHH8cw3uIfmaLDkj06LKUzBVjpNitTitW7CqJ3JwMv4RML2NjZwJHxQcrfGN+CgtabztDf0uDFo8MajNG9p+GEqwDQego2jZhbJIN8soDnE8SL5N7ApK46wztTxHPnnrO0e0O5LQwuGy6ONzeYsaR6CF1sqRlvE7xM/VCdJ9XUTv7RQf2WqZ5TQw7LCRwFvMPWMupRWx+tWtpOLXj8vP5qz7t7V5pU6tY+CoGxWQm0gIttC9tu3A3BBHvXWO+/Se6HiWijBaL4+tLdkrqpxGx8hNmta5xPU0En2LuWdSvNaI91f6l4iYKici3KTm3c0E/W4+hRYe0y2eNzEZKU9qrGUzEEAryesDh6PHZdLHxDr+0L57gc8l8uKe8Sv63rWlvk6tXUCNpe69hvstvUZ64Mc5LdoU8dJvaKw539IYeZ/oHvWR/cOm9p+i3+AyfI/pDDzP8AQPen9w6b2n6H9PyfI/pDDzP9A96f3Dpvafof0/J8j+kMPM/0D3p/cOm9p+h+AyfJ7UmMRyuDGh1zzgcB2qxpuMYNRkjHSJ3lHl0l8deaW3WybMb3czT7Fe1eSMeC1p9pQYq814j5tHRxlob87ifw/BZvAsfLpd/ed1nXW3y7ezqraUxBr18e1HI3nY4elpC8lzeN6yhep2W9G9nFspuO1rT71Fh7KPDp/LmPm7en0MjqGbknPa9oDwWEg2Y4FwBGe4Fd5N+Xon1cWnFPKaCYkKihgftFzmtEbyTc7TPJJPWbA96Y53rBpcnPiiUhXayIMEoK/wBDauSqxOsqA97qdvkMBcdm92tBAvbdGT3qGkzNpZ2mtOTPa2/RK9K5gyjqXHcIpPraQPapL9Kyt552x2n5OPqsiLcOjv8AGdI7u2yPwXGGPIh0EfkwlylXBAQEFY6eNdh+I02LNB5J1o5rdhB9LDl1sUGTy2izf4fManS300946wn2IVZ8GkmhvIeSc+PYz2iWEs2bb75KaZ6dGNjptlit+nXqi+qbB309I6SVj2TyyOLxI0tdZvktuDnznvUeKsxHVocXzxkzRFJ3rERsnClZIgIK7rMNmgx6KohikMM0dpntYSwEhzTtECw8yM586h5ZjJu26ZqZOHzjvbrWekNvWtjfI0vgrM56j+ra0b9gkB5t1+b/AJl7lttG0IuD6fxM3iW+GvV39DsH8Co4af4zW3ef23Had9Zt3LukbRsp63P4+e13aXSqICDg1R5CoEnxH5H8fwK+b1E/gtfGX/W/f92jj/OwTX1h3CAeYhfRTtaGd2l88i3ot9AXPg4/0x9HXPb3Z5FvRb6Ang4/0x9Dnt7nIt6LfQE8HH+mPoc9vc5FvRb6Ang4/wBMfQ57e4I2jMADuCRjpXrEQ8m0z3lydIKi4bA3NzyLjq4fX7FicbzzNa6enxWn7LuiptM5J7Q6dLCGMawcBb/tbGnwxhxVpHpCpkvz2mz2U7gQYKCuNFH+AYpU0L8mTEyRX583tA/ylw7WKCnltMMzTz4WotjntPZYzgCLHMHIgqdpd4VlVUtTgU754GGbD5Dd7B8TmB6JHB24jI8FBtOOd47Mq1b6W/NXrWUvwnTKgqQC2djHH4kpDHdnlZHuUkXrK7j1WK8dJbtVj9HENp9RA0fxG37gDcr2bRCS2bHWN5lCMd0tmxEmhwxj3B2Uk5BbZpyNui39o58wUVrzbpVQzam2b8vFH8pjorgLKCnbA07TvOkfa2087z2ZADqClpWKwu4MMYqcsI/rWxLZp2UbM5Z3tAaN+y0g/W7ZHeVHlnptCvr8m1IpHeUpwGgFNTw0/QY1pPO4Dyj6bqSsbRst4qclIq6C6SCAgIOdj2ExVkElNKPIeN43gjNrx1g5rm1YmNpTafPbBkjJXvCvdFselwiY4XiBtDe8E+eyGk8/Q+ycjkoq25J5bNvV6Wutp+I0/f1haEbw4BwIIOYINwRzgqd89MTE7S+kGUGLoONpPpJT4fEZZnDaN9iMHynnmA5uvcFxe8VjeVrSaPJqb8tI/efZDdCsHnxCpOM1zS3/APNEdwA81wB+KLm3ObnmXFKzM80tTXajHp8X4XDP/KVlhTMFlAQEGriFIJmFh7jzHnVPW6SupxTjt/CXDlnHbmhzcNrzEeQm8kjJrjutwF/xWToNdbT2/DanpMdpWs+CMkeJj/l27r6GJ37KDK9BAKDSxHEGwjPN3Bv88Fn67iGPS16zvb0hPgwWyz8mnhFG4uNRL5580cw51R4Zo72vOqz/ABT2j2TanLWK+FTs7K3lIQEBBDdYmj0k7GVVPcVUB2m7O9zQbkDrBzHeOKiyV36wo6zBNoi9e8N7QzSiOviFyG1DRaWPr3bbR0T9W5dY780JNNqIy16947pEWg5EXHWu1n5I1iWgeHTkuMPJuPGJxZ9Qy+pRzirKrfRYbejUp9WmHMNy2WTqfIbf6QF5GGrmNBhjqlGH4fDTs5OGNkTOZgA7zzqSIiOy1THWkbVh54xikNJE6eZwaxvpJ4NaOJKWtFY3l5lyVx1m1kG0QopcRq3YtUNLYmm1Ow7srgEc4bnnxcepQ0ibW5pUNNS2bJ41+3osZTtNlAQEBAQcrSDAKeui5Gdm0N7XDJzT0mngvLVie6xptTk09+bHKBDBcZwg/wBjf4bSA/8AidmQP3bgj/Ke5Q8t6durY/EaLWR+dHJb3bUGtZkdm1dHUQP42At6H7JXvje8I7cFmeuLJEw2JdbeHgXDKhx5g1o9rk8ariOB6j1mPq0pdOcTrfIw+hewH/FlF7dYJswd5K88S1u0JY4dpcHm1GSJ+UNzAdXrnS+GYnKauoyIjvdgtmNrpW5hYdRXVcfXeyPUcViKeFpo5a/dP2tA3ZKVi930gICAgINSuoWSizhnwcN4VLWaHFqqct/4n2S4s9sU7w5jY6qn83+tj5t5H4rI5NfoelPPT7rm+DN8Xll6s0gaMnse0qWvHqR/kpMOJ0Np+GYl9O0gi4B57h711PHtP/rEz/DyNBk9Zh4uxGolyijLR0j7zkobcQ1up8uDHy/OXcYMOPrktu96HCA08pKeUfvz3A/irGj4RFLeLnnmt9keXVzMctI2h1rLbUxAQEBBgoIPpPoW8y+HYe/kKoEktBs154kcATxvkVFfH13qoZ9JM258XSWvhusN0J5DEoJKeUZF7WnZPXs7+9twuYy+locU101nlyxslNJpPQyi7KmA9ReGn0OsVLF6yuV1GO3a0PafH6Ngu6pp29srPenNEer22bHXvMI1i+silj8ima+rlOTQxpDb9pFz3Ari2WO0KuTX0jpTrLnUGjFbiUrarEyY4hmymbllzEfFHPfyj1LmKWtO9kdNPkzW5svb2WJBC1jQxoDWtADWgWAA3AKfbZpRERG0PRHogICAgICDCD4lgY/JzWuH7QB9qbOotavaXizDoG5iGIHnDGj8F5tDqc2Sf9p+rZAXqNlAQEBAQEBAQYsg+XRg7wD2hcWx1t3iJexMx2YEDRua0dwXMYMcdqx9Hs3tPeX3ZS7OWUBAQEBAQEGEGvW0EM7diaNkreZ7QfRfcvJiJ7uL0reNrRujdVq5w15uInx/uSPt6CSAo5xVlWtocM+jyi1aYa03LJX9TpHD7NkjDWHkaDD7JDheBUtL/wCCGOM9IDyu9xzXcViOyxjw46fDDoWXSVlAQEBAQEBAQEBAQEBAQEBAQEBAQEBAQEBAQEBAQEBAQEBAQEHy94AJJAAzJOQAG8lB4YfXw1DOVgkjmjuRtxuDm3abEXHEFBsoCAgICAgIPE1UfTZ9IIHhUfTZ9IIHhUfTZ9IIHhUfTZ9IIPpk7HZNc1x5gQUHogICAgICDBNsyg8vC4+mz6QQPCo+mz6QQPCo+mz6QQPC4+mz6QQfccrXea5ruwg+xB9oCAgICAgw5wAuSAOcoPLwqPps+kEDwqPps+kEDwqPps+kEDwuPps+kPegpXXHptJVSDBMP2pHOcGTuj+O47qdp5ukd3DnQWRq30XOF0MdK9wdLcySlvm7b97W9QAAvxtdBKEBAQEBAQEFD6B6A0OKzYlJVCUujrJGt2H7IsXOOeSCYeJLBujU+uPuQPElg3RqfXH3IHiSwbo1Prj7kHE0DwCDD9Iqmlpw4RNpQRtnaPlGInPtQXGgICAgICDm6S/BKn+BN925BT2rDVhhuIYdFV1DZjK50gOxJsjyJHNGVuYIJX4ksG6NT64+5A8SWDdGp9cfcgeJLBujU+uPuQaGoyjZBLi0Ed9iOq5Ntzc7LHStbc8cggtdAQEBAQEEc1j/AKrrvm8v2CgrzQTVPhdZQU1VM2cyyM2n7Mthe5GQtluQd7xJYN0an1x9yB4ksG6NT64+5BW2tnRvBsLDaalbM+tfYnalLmxsvvcLZuduA7+a4SP/AOOuAQOZPiD27VQyQwM2h5jdhrnFo4OO3a/MOsoLuQEBAQEBAQEFYalPPxX57J7XILPQEBBWGEf3prPmjP8AhQWegICAgICDm6SfBKn+BN925BEtRf6np/3pvvnoJ+gICCsNTnwrGvnr/vJkFnoCAgICAgjmsb9V13zeX7BQcLRDFfA9HYqsN2zFTPeG7rlpdYE8BeyDl6jtMavEvDG1cvKvY6N7PJa2zZOUDmiw3AsHpQdvWfrAiwmHZZsyVrx/VRnc0buVf+yOA4kW5ygg+qLQSSrk/TeI7UjnO5SFsmZe45ioffh0R1X3AIJDqF+D1vz2X7EaC0EBAQEBAQEBBWGpTz8V+eye1yCz0BAQVhhH96az5oz/AIUFnoCAgICAg5uknwSp/gTfduQRLUX+p6f96b756CfoCAgrDU58Kxr56/7yZBZ6AgICAgII5rG/Vdd83l+wUHG0Iw4VWj8NMf8AFpXx/T2wD9aD8/6G6V1ODTTSRMaZHMdC5kl7NcHCziBvLSN3WUE/1bavp8Um/S2K7b4nO22Mk86Y8HOHCIZWHHs3hfYaALAAACwA9iCsdQvwet+ey/YjQWggICAgICAgIKw1Kefivz2T2uQWegICCsMI/vTWfNGf8KCz0BAQEBAQc3ST4JU/wJvu3IIlqL/U9P8AvTffPQT9AQEFX6nPhWNfPX/eTILQQEBAQEBBHNY36rrvm0v2Cg1dVP6oov4X+5yDxOrHCzWPxB8LpZXu5Tk3uvEH8XBgGdznncXQTICyDJQVfqF+D1vz2X7EaC0EBAQEBAQEBBVLNVlfFLPJS4xJTNmlfK5kcJ3ucSLnlcyAbXQe3i7xr5fqPVO/NQPF3jXy/Ueqd+ageLvGvl+o9U781B0dCtX9RQ1slfUV7q2R8XJEuiLXb2kEuLze2zayCfoCAgICAg1sTpeWhlhvs8ox7Nq17bbS29uO9BV2GaqsTpoxDBjcsMQuQxkLgBc3NhyvOUG14u8a+X6j1TvzUDxd418v1HqnfmoHi7xr5fqPVO/NQd7V1oVJhXhJkqfC3zvEjnmPYO0NraJ8o3JLroJkgICAgICDm6S4X4ZST0gdyfKxvj27bWzttI2rXF9+5BXVDqvxWCNsMOOzRxNFmsbC4ADmA5VB7+LvGvl+o9U781A8XeNfL9R6p35qB4u8a+X6j1TvzUEj1caHOwiCWB0/hLpJTKX7GxmWtaRbaN/NvfrQS1AQEBAQEBAQEBAQEBAQEBAQEBAQEBAQEBAQEBAQEBAQEBAQEBAQEBAQEBAQEBAQEBAQEBAQEBAQEBAQEBAQEBAQEBAQEBAQEBAQEBAQEBAQEBAQEBAQEBAQEBAQEBAQEBAQEBAQEBAQEBAQEBAQEBAQEBB/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54" name="Picture 6" descr="http://www.interactmarketing.com/wp-content/plugins/rss-poster/cache/b3b83_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3124200" cy="168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herbertkikoy.info/wp-content/uploads/2013/05/online-reputation-management-506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5607"/>
            <a:ext cx="1676400" cy="9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1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6700" dirty="0" smtClean="0">
                <a:solidFill>
                  <a:schemeClr val="accent1"/>
                </a:solidFill>
                <a:latin typeface="Britannic Bold" panose="020B0903060703020204" pitchFamily="34" charset="0"/>
              </a:rPr>
              <a:t>Sophistry</a:t>
            </a:r>
            <a:endParaRPr lang="en-US" dirty="0">
              <a:solidFill>
                <a:schemeClr val="accent1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Connotation</a:t>
            </a:r>
            <a:r>
              <a:rPr lang="en-US" sz="2800" dirty="0" smtClean="0"/>
              <a:t>: negative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Etymology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/>
              <a:t> </a:t>
            </a:r>
            <a:r>
              <a:rPr lang="en-US" sz="2800" dirty="0" smtClean="0"/>
              <a:t>Latin </a:t>
            </a:r>
            <a:r>
              <a:rPr lang="en-US" sz="2800" dirty="0"/>
              <a:t>from </a:t>
            </a:r>
            <a:r>
              <a:rPr lang="en-US" sz="2800" i="1" dirty="0" err="1"/>
              <a:t>sophos</a:t>
            </a:r>
            <a:r>
              <a:rPr lang="en-US" sz="2800" dirty="0"/>
              <a:t> "skilled in a handicraft, cunning in one's </a:t>
            </a:r>
            <a:r>
              <a:rPr lang="en-US" sz="2800" dirty="0" smtClean="0"/>
              <a:t>craft”</a:t>
            </a:r>
            <a:r>
              <a:rPr lang="en-US" sz="2800" dirty="0"/>
              <a:t>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58" y="2286000"/>
            <a:ext cx="4701639" cy="221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0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acuity</a:t>
            </a:r>
            <a:endParaRPr lang="en-US" dirty="0"/>
          </a:p>
        </p:txBody>
      </p:sp>
      <p:pic>
        <p:nvPicPr>
          <p:cNvPr id="12290" name="Picture 2" descr="http://images.loinc.org/phenx/ocular/PX111101/visual_acuity_ETDRS_char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1" y="3804411"/>
            <a:ext cx="2232734" cy="271069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Positive </a:t>
            </a:r>
          </a:p>
          <a:p>
            <a:pPr>
              <a:buNone/>
            </a:pPr>
            <a:r>
              <a:rPr lang="en-US" dirty="0" smtClean="0"/>
              <a:t>Etymology- </a:t>
            </a:r>
            <a:r>
              <a:rPr lang="en-US" dirty="0" smtClean="0"/>
              <a:t>Latin </a:t>
            </a:r>
            <a:r>
              <a:rPr lang="en-US" i="1" dirty="0" err="1" smtClean="0"/>
              <a:t>acuere</a:t>
            </a:r>
            <a:r>
              <a:rPr lang="en-US" i="1" dirty="0" smtClean="0"/>
              <a:t> “sharpness or acuteness”</a:t>
            </a:r>
          </a:p>
          <a:p>
            <a:pPr>
              <a:buNone/>
            </a:pPr>
            <a:r>
              <a:rPr lang="en-US" dirty="0" smtClean="0"/>
              <a:t>Word Structure- “-</a:t>
            </a:r>
            <a:r>
              <a:rPr lang="en-US" dirty="0" err="1" smtClean="0"/>
              <a:t>ity</a:t>
            </a:r>
            <a:r>
              <a:rPr lang="en-US" dirty="0" smtClean="0"/>
              <a:t>”: </a:t>
            </a:r>
          </a:p>
          <a:p>
            <a:pPr>
              <a:buNone/>
            </a:pPr>
            <a:r>
              <a:rPr lang="en-US" dirty="0" smtClean="0"/>
              <a:t>a suffix used to form abstract </a:t>
            </a:r>
          </a:p>
          <a:p>
            <a:pPr>
              <a:buNone/>
            </a:pPr>
            <a:r>
              <a:rPr lang="en-US" dirty="0" smtClean="0"/>
              <a:t>expressing state or condition: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41000">
              <a:schemeClr val="accent4">
                <a:lumMod val="0"/>
                <a:lumOff val="100000"/>
              </a:schemeClr>
            </a:gs>
            <a:gs pos="100000">
              <a:srgbClr val="BC3AC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811" y="541421"/>
            <a:ext cx="6788819" cy="995363"/>
          </a:xfrm>
        </p:spPr>
        <p:txBody>
          <a:bodyPr/>
          <a:lstStyle/>
          <a:p>
            <a:r>
              <a:rPr lang="en-US" dirty="0" smtClean="0"/>
              <a:t>Sumptuous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63652"/>
            <a:ext cx="6858000" cy="16557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Etymology: </a:t>
            </a:r>
            <a:r>
              <a:rPr lang="en-US" dirty="0" smtClean="0"/>
              <a:t>from </a:t>
            </a:r>
            <a:r>
              <a:rPr lang="en-US" dirty="0" smtClean="0"/>
              <a:t>L. </a:t>
            </a:r>
            <a:r>
              <a:rPr lang="en-US" dirty="0" err="1" smtClean="0"/>
              <a:t>sumptuosus</a:t>
            </a:r>
            <a:r>
              <a:rPr lang="en-US" dirty="0" smtClean="0"/>
              <a:t> "costly, expensive," from </a:t>
            </a:r>
            <a:r>
              <a:rPr lang="en-US" dirty="0" err="1" smtClean="0"/>
              <a:t>sumptus</a:t>
            </a:r>
            <a:r>
              <a:rPr lang="en-US" dirty="0" smtClean="0"/>
              <a:t> "cost, expense," pp. of </a:t>
            </a:r>
            <a:r>
              <a:rPr lang="en-US" dirty="0" err="1" smtClean="0"/>
              <a:t>sumere</a:t>
            </a:r>
            <a:r>
              <a:rPr lang="en-US" dirty="0" smtClean="0"/>
              <a:t> "spend, consume, </a:t>
            </a:r>
            <a:r>
              <a:rPr lang="en-US" dirty="0" smtClean="0"/>
              <a:t>take"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8411" y="4837516"/>
            <a:ext cx="367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Word Structure: “</a:t>
            </a:r>
            <a:r>
              <a:rPr lang="en-US" sz="2400" dirty="0" err="1" smtClean="0">
                <a:solidFill>
                  <a:prstClr val="black"/>
                </a:solidFill>
              </a:rPr>
              <a:t>ous</a:t>
            </a:r>
            <a:r>
              <a:rPr lang="en-US" sz="2400" dirty="0" smtClean="0">
                <a:solidFill>
                  <a:prstClr val="black"/>
                </a:solidFill>
              </a:rPr>
              <a:t>” Means “full of, given to” 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1" y="3258744"/>
            <a:ext cx="3558701" cy="3157538"/>
          </a:xfrm>
          <a:prstGeom prst="rect">
            <a:avLst/>
          </a:prstGeom>
        </p:spPr>
      </p:pic>
      <p:sp>
        <p:nvSpPr>
          <p:cNvPr id="6" name="Explosion 1 5"/>
          <p:cNvSpPr/>
          <p:nvPr/>
        </p:nvSpPr>
        <p:spPr>
          <a:xfrm>
            <a:off x="6705600" y="-79534"/>
            <a:ext cx="2529640" cy="2201780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Positive Connotation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Ubiquitous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cap="all" spc="2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ea typeface="+mj-ea"/>
                <a:cs typeface="+mj-cs"/>
              </a:rPr>
              <a:t>connotation : Neutral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415090" y="300789"/>
            <a:ext cx="3318710" cy="4066674"/>
          </a:xfrm>
          <a:prstGeom prst="roundRect">
            <a:avLst/>
          </a:prstGeom>
          <a:solidFill>
            <a:srgbClr val="99CB38">
              <a:alpha val="7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2800" dirty="0"/>
              <a:t>Latin </a:t>
            </a:r>
            <a:r>
              <a:rPr lang="en-US" sz="2800" i="1" dirty="0" err="1"/>
              <a:t>ubiquitarius</a:t>
            </a:r>
            <a:r>
              <a:rPr lang="en-US" sz="2800" dirty="0"/>
              <a:t>, from </a:t>
            </a:r>
            <a:r>
              <a:rPr lang="en-US" sz="2800" i="1" dirty="0" err="1"/>
              <a:t>ubique</a:t>
            </a:r>
            <a:r>
              <a:rPr lang="en-US" sz="2800" dirty="0"/>
              <a:t> "everywhere," from </a:t>
            </a:r>
            <a:r>
              <a:rPr lang="en-US" sz="2800" i="1" dirty="0" err="1"/>
              <a:t>ubi</a:t>
            </a:r>
            <a:r>
              <a:rPr lang="en-US" sz="2800" dirty="0"/>
              <a:t> "where" </a:t>
            </a:r>
            <a:r>
              <a:rPr lang="en-US" sz="2800" dirty="0" smtClean="0"/>
              <a:t>+</a:t>
            </a:r>
            <a:r>
              <a:rPr lang="en-US" sz="2800" dirty="0"/>
              <a:t> </a:t>
            </a:r>
            <a:r>
              <a:rPr lang="en-US" sz="2800" i="1" dirty="0" err="1"/>
              <a:t>que</a:t>
            </a:r>
            <a:r>
              <a:rPr lang="en-US" sz="2800" dirty="0"/>
              <a:t> "any, also, and, </a:t>
            </a:r>
            <a:r>
              <a:rPr lang="en-US" sz="2800" dirty="0" smtClean="0"/>
              <a:t>ever"</a:t>
            </a:r>
            <a:r>
              <a:rPr lang="en-US" sz="2800" dirty="0"/>
              <a:t> 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78898"/>
            <a:ext cx="4114800" cy="27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1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Delineate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Neutral </a:t>
            </a:r>
          </a:p>
          <a:p>
            <a:pPr>
              <a:buNone/>
            </a:pPr>
            <a:r>
              <a:rPr lang="en-US" dirty="0" smtClean="0"/>
              <a:t>Etymology- Latin </a:t>
            </a:r>
            <a:r>
              <a:rPr lang="en-US" dirty="0" smtClean="0"/>
              <a:t>from </a:t>
            </a:r>
            <a:r>
              <a:rPr lang="en-US" i="1" dirty="0" smtClean="0"/>
              <a:t>de-</a:t>
            </a:r>
            <a:r>
              <a:rPr lang="en-US" dirty="0" smtClean="0"/>
              <a:t> </a:t>
            </a:r>
            <a:r>
              <a:rPr lang="en-US" i="1" dirty="0" err="1" smtClean="0"/>
              <a:t>linea</a:t>
            </a:r>
            <a:r>
              <a:rPr lang="en-US" dirty="0" smtClean="0"/>
              <a:t> line “portray or sketch”</a:t>
            </a:r>
          </a:p>
          <a:p>
            <a:pPr>
              <a:buNone/>
            </a:pPr>
            <a:r>
              <a:rPr lang="en-US" dirty="0" smtClean="0"/>
              <a:t>Word structure- “-ate”: possessing; having the appearance or characteristics of fortunate,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Depraved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Connotation:  negative</a:t>
            </a:r>
          </a:p>
          <a:p>
            <a:r>
              <a:rPr lang="en-US" dirty="0" smtClean="0"/>
              <a:t>Etymology: </a:t>
            </a:r>
            <a:r>
              <a:rPr lang="en-US" dirty="0"/>
              <a:t>Latin </a:t>
            </a:r>
            <a:r>
              <a:rPr lang="en-US" i="1" dirty="0" err="1"/>
              <a:t>dēprāvāre</a:t>
            </a:r>
            <a:r>
              <a:rPr lang="en-US" i="1" dirty="0"/>
              <a:t> </a:t>
            </a:r>
            <a:r>
              <a:rPr lang="en-US" dirty="0"/>
              <a:t>to pervert, corrupt, equivalent to </a:t>
            </a:r>
            <a:r>
              <a:rPr lang="en-US" i="1" dirty="0" err="1" smtClean="0"/>
              <a:t>dē</a:t>
            </a:r>
            <a:r>
              <a:rPr lang="en-US" i="1" dirty="0"/>
              <a:t>-</a:t>
            </a:r>
            <a:r>
              <a:rPr lang="en-US" dirty="0"/>
              <a:t> + </a:t>
            </a:r>
            <a:r>
              <a:rPr lang="en-US" i="1" dirty="0" err="1"/>
              <a:t>prāv</a:t>
            </a:r>
            <a:r>
              <a:rPr lang="en-US" i="1" dirty="0"/>
              <a:t> </a:t>
            </a:r>
            <a:r>
              <a:rPr lang="en-US" dirty="0" smtClean="0"/>
              <a:t>crooked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2590800" cy="262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3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Enervate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1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Negative </a:t>
            </a:r>
          </a:p>
          <a:p>
            <a:pPr>
              <a:buNone/>
            </a:pPr>
            <a:r>
              <a:rPr lang="en-US" dirty="0" smtClean="0"/>
              <a:t>Etymology- c.1600, from Latin </a:t>
            </a:r>
            <a:r>
              <a:rPr lang="en-US" dirty="0" err="1" smtClean="0"/>
              <a:t>enervatus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"to </a:t>
            </a:r>
            <a:r>
              <a:rPr lang="en-US" dirty="0" smtClean="0"/>
              <a:t>weaken</a:t>
            </a:r>
            <a:r>
              <a:rPr lang="en-US" dirty="0" smtClean="0"/>
              <a:t>"</a:t>
            </a:r>
            <a:endParaRPr lang="en-US" dirty="0"/>
          </a:p>
        </p:txBody>
      </p:sp>
      <p:pic>
        <p:nvPicPr>
          <p:cNvPr id="4" name="Picture 2" descr="http://brainyflix.files.wordpress.com/2009/12/enervate1.jpg?w=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861255"/>
            <a:ext cx="4191000" cy="3519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3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712" y="672019"/>
            <a:ext cx="5648623" cy="1204306"/>
          </a:xfrm>
        </p:spPr>
        <p:txBody>
          <a:bodyPr/>
          <a:lstStyle/>
          <a:p>
            <a:r>
              <a:rPr lang="en-US" dirty="0" smtClean="0"/>
              <a:t>Esoteric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1" y="2470930"/>
            <a:ext cx="6732808" cy="3396470"/>
          </a:xfrm>
        </p:spPr>
        <p:txBody>
          <a:bodyPr/>
          <a:lstStyle/>
          <a:p>
            <a:r>
              <a:rPr lang="en-US" sz="2400" dirty="0" smtClean="0"/>
              <a:t>Connotation: </a:t>
            </a:r>
            <a:endParaRPr lang="en-US" sz="2400" dirty="0" smtClean="0"/>
          </a:p>
          <a:p>
            <a:r>
              <a:rPr lang="en-US" sz="2400" dirty="0" smtClean="0"/>
              <a:t>negative</a:t>
            </a:r>
            <a:endParaRPr lang="en-US" sz="2400" dirty="0" smtClean="0"/>
          </a:p>
          <a:p>
            <a:r>
              <a:rPr lang="en-US" sz="2400" dirty="0" smtClean="0"/>
              <a:t>Etymology: </a:t>
            </a:r>
            <a:r>
              <a:rPr lang="en-US" sz="2400" dirty="0" smtClean="0"/>
              <a:t>from </a:t>
            </a:r>
            <a:r>
              <a:rPr lang="en-US" sz="2400" dirty="0"/>
              <a:t>Greek </a:t>
            </a:r>
            <a:r>
              <a:rPr lang="en-US" sz="2400" i="1" dirty="0"/>
              <a:t>esōterikos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eso</a:t>
            </a:r>
            <a:r>
              <a:rPr lang="en-US" sz="2400" dirty="0" smtClean="0"/>
              <a:t>-” meaning “inner”,         </a:t>
            </a:r>
            <a:endParaRPr lang="en-US" sz="2400" dirty="0" smtClean="0"/>
          </a:p>
          <a:p>
            <a:r>
              <a:rPr lang="en-US" sz="2400" dirty="0" smtClean="0"/>
              <a:t>”-</a:t>
            </a:r>
            <a:r>
              <a:rPr lang="en-US" sz="2400" dirty="0" err="1" smtClean="0"/>
              <a:t>teric</a:t>
            </a:r>
            <a:r>
              <a:rPr lang="en-US" sz="2400" dirty="0" smtClean="0"/>
              <a:t>” being the </a:t>
            </a:r>
            <a:r>
              <a:rPr lang="en-US" sz="2400" dirty="0" err="1" smtClean="0"/>
              <a:t>comparitive</a:t>
            </a:r>
            <a:r>
              <a:rPr lang="en-US" sz="2400" dirty="0" smtClean="0"/>
              <a:t> form of the word it applies to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658" y="685800"/>
            <a:ext cx="3571875" cy="247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4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Fecund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Connotation: positive</a:t>
            </a:r>
          </a:p>
          <a:p>
            <a:r>
              <a:rPr lang="en-US" dirty="0" smtClean="0"/>
              <a:t>Etymology: </a:t>
            </a:r>
            <a:r>
              <a:rPr lang="en-US" dirty="0" smtClean="0"/>
              <a:t>Latin </a:t>
            </a:r>
            <a:r>
              <a:rPr lang="en-US" dirty="0" err="1" smtClean="0"/>
              <a:t>fēcundus</a:t>
            </a:r>
            <a:r>
              <a:rPr lang="en-US" dirty="0" smtClean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equivalent </a:t>
            </a:r>
            <a:r>
              <a:rPr lang="en-US" dirty="0" smtClean="0"/>
              <a:t>to </a:t>
            </a:r>
            <a:r>
              <a:rPr lang="en-US" dirty="0" err="1" smtClean="0"/>
              <a:t>fē</a:t>
            </a:r>
            <a:r>
              <a:rPr lang="en-US" dirty="0" smtClean="0"/>
              <a:t>- (see fetus ) + -</a:t>
            </a:r>
            <a:r>
              <a:rPr lang="en-US" dirty="0" err="1" smtClean="0"/>
              <a:t>cundus</a:t>
            </a:r>
            <a:r>
              <a:rPr lang="en-US" dirty="0" smtClean="0"/>
              <a:t> adj. </a:t>
            </a:r>
            <a:r>
              <a:rPr lang="en-US" dirty="0" smtClean="0"/>
              <a:t>suffix</a:t>
            </a:r>
            <a:endParaRPr lang="en-US" dirty="0"/>
          </a:p>
        </p:txBody>
      </p:sp>
      <p:pic>
        <p:nvPicPr>
          <p:cNvPr id="1026" name="Picture 2" descr="https://encrypted-tbn2.gstatic.com/images?q=tbn:ANd9GcSrE694yhT7YtcA-S177L5wAblBKebVg6HjG8pC05nGoZo_xDxPG76op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5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2818"/>
            <a:ext cx="7772400" cy="1470025"/>
          </a:xfrm>
        </p:spPr>
        <p:txBody>
          <a:bodyPr/>
          <a:lstStyle/>
          <a:p>
            <a:r>
              <a:rPr lang="en-US" dirty="0" smtClean="0"/>
              <a:t>FIAT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2" y="1458147"/>
            <a:ext cx="8063089" cy="3386667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Connotation: negative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Etymology: </a:t>
            </a:r>
            <a:r>
              <a:rPr lang="en-US" dirty="0" smtClean="0">
                <a:solidFill>
                  <a:schemeClr val="tx1"/>
                </a:solidFill>
              </a:rPr>
              <a:t>from </a:t>
            </a:r>
            <a:r>
              <a:rPr lang="en-US" dirty="0">
                <a:solidFill>
                  <a:schemeClr val="tx1"/>
                </a:solidFill>
              </a:rPr>
              <a:t>Latin, ‘let it be done,’ from </a:t>
            </a:r>
            <a:r>
              <a:rPr lang="en-US" i="1" dirty="0" err="1">
                <a:solidFill>
                  <a:schemeClr val="tx1"/>
                </a:solidFill>
              </a:rPr>
              <a:t>fieri</a:t>
            </a:r>
            <a:r>
              <a:rPr lang="en-US" i="1" dirty="0">
                <a:solidFill>
                  <a:schemeClr val="tx1"/>
                </a:solidFill>
              </a:rPr>
              <a:t> ‘be done or made.</a:t>
            </a:r>
            <a:r>
              <a:rPr lang="en-US" i="1" dirty="0" smtClean="0">
                <a:solidFill>
                  <a:schemeClr val="tx1"/>
                </a:solidFill>
              </a:rPr>
              <a:t>’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048000"/>
            <a:ext cx="2667000" cy="35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Connotation: neutral</a:t>
            </a:r>
          </a:p>
          <a:p>
            <a:pPr>
              <a:buNone/>
            </a:pPr>
            <a:r>
              <a:rPr lang="en-US" dirty="0" smtClean="0"/>
              <a:t>Etymology: </a:t>
            </a:r>
            <a:r>
              <a:rPr lang="en-US" dirty="0" smtClean="0"/>
              <a:t>from </a:t>
            </a:r>
            <a:r>
              <a:rPr lang="en-US" dirty="0"/>
              <a:t>Latin </a:t>
            </a:r>
            <a:r>
              <a:rPr lang="en-US" i="1" dirty="0" err="1"/>
              <a:t>figmentum</a:t>
            </a:r>
            <a:r>
              <a:rPr lang="en-US" i="1" dirty="0"/>
              <a:t>, related to </a:t>
            </a:r>
            <a:r>
              <a:rPr lang="en-US" i="1" dirty="0" err="1"/>
              <a:t>fingere</a:t>
            </a:r>
            <a:r>
              <a:rPr lang="en-US" i="1" dirty="0"/>
              <a:t> ‘form, contrive.’ Compare </a:t>
            </a:r>
            <a:r>
              <a:rPr lang="en-US" i="1" dirty="0" smtClean="0"/>
              <a:t>with feign and fiction.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060011"/>
            <a:ext cx="23622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670" y="3483655"/>
            <a:ext cx="2130330" cy="25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29F68FFC-748B-4FC3-BF39-7F84A6D5840F}"/>
    </a:ext>
  </a:ext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427</Words>
  <Application>Microsoft Office PowerPoint</Application>
  <PresentationFormat>On-screen Show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Office Theme</vt:lpstr>
      <vt:lpstr>Angles</vt:lpstr>
      <vt:lpstr>1_Office Theme</vt:lpstr>
      <vt:lpstr>2_Office Theme</vt:lpstr>
      <vt:lpstr>Civic</vt:lpstr>
      <vt:lpstr>3_Office Theme</vt:lpstr>
      <vt:lpstr>Integral</vt:lpstr>
      <vt:lpstr>4_Office Theme</vt:lpstr>
      <vt:lpstr>5_Office Theme</vt:lpstr>
      <vt:lpstr>6_Office Theme</vt:lpstr>
      <vt:lpstr>iRespondQuestionMaster</vt:lpstr>
      <vt:lpstr>iRespondGraphMaster</vt:lpstr>
      <vt:lpstr>Level G</vt:lpstr>
      <vt:lpstr>acuity</vt:lpstr>
      <vt:lpstr>Delineate</vt:lpstr>
      <vt:lpstr>Depraved</vt:lpstr>
      <vt:lpstr>Enervate</vt:lpstr>
      <vt:lpstr>Esoteric</vt:lpstr>
      <vt:lpstr>Fecund</vt:lpstr>
      <vt:lpstr>FIAT</vt:lpstr>
      <vt:lpstr>FIGMENT</vt:lpstr>
      <vt:lpstr>GARNER</vt:lpstr>
      <vt:lpstr>hallow</vt:lpstr>
      <vt:lpstr>Idiosyncrasy</vt:lpstr>
      <vt:lpstr>Ignominy</vt:lpstr>
      <vt:lpstr>Mundane</vt:lpstr>
      <vt:lpstr>Nuance</vt:lpstr>
      <vt:lpstr>overweening</vt:lpstr>
      <vt:lpstr>Penchant</vt:lpstr>
      <vt:lpstr>Reputed </vt:lpstr>
      <vt:lpstr>Sophistry</vt:lpstr>
      <vt:lpstr>Sumptuous</vt:lpstr>
      <vt:lpstr>Ubiquitous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 Shinall</dc:creator>
  <cp:lastModifiedBy>Stephanie Tatum</cp:lastModifiedBy>
  <cp:revision>18</cp:revision>
  <dcterms:created xsi:type="dcterms:W3CDTF">2014-08-13T01:22:56Z</dcterms:created>
  <dcterms:modified xsi:type="dcterms:W3CDTF">2015-02-20T00:38:35Z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