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9" r:id="rId4"/>
    <p:sldMasterId id="2147483691" r:id="rId5"/>
    <p:sldMasterId id="2147483703" r:id="rId6"/>
    <p:sldMasterId id="2147483721" r:id="rId7"/>
    <p:sldMasterId id="2147483733" r:id="rId8"/>
  </p:sldMasterIdLst>
  <p:notesMasterIdLst>
    <p:notesMasterId r:id="rId30"/>
  </p:notesMasterIdLst>
  <p:sldIdLst>
    <p:sldId id="258" r:id="rId9"/>
    <p:sldId id="257" r:id="rId10"/>
    <p:sldId id="259" r:id="rId11"/>
    <p:sldId id="261" r:id="rId12"/>
    <p:sldId id="266" r:id="rId13"/>
    <p:sldId id="260" r:id="rId14"/>
    <p:sldId id="268" r:id="rId15"/>
    <p:sldId id="269" r:id="rId16"/>
    <p:sldId id="270" r:id="rId17"/>
    <p:sldId id="271" r:id="rId18"/>
    <p:sldId id="272" r:id="rId19"/>
    <p:sldId id="262" r:id="rId20"/>
    <p:sldId id="263" r:id="rId21"/>
    <p:sldId id="273" r:id="rId22"/>
    <p:sldId id="267" r:id="rId23"/>
    <p:sldId id="275" r:id="rId24"/>
    <p:sldId id="274" r:id="rId25"/>
    <p:sldId id="264" r:id="rId26"/>
    <p:sldId id="265" r:id="rId27"/>
    <p:sldId id="276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2007" autoAdjust="0"/>
  </p:normalViewPr>
  <p:slideViewPr>
    <p:cSldViewPr>
      <p:cViewPr varScale="1">
        <p:scale>
          <a:sx n="64" d="100"/>
          <a:sy n="64" d="100"/>
        </p:scale>
        <p:origin x="103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CA030-078E-494D-9E03-9460356F596D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2D4C0-C1A1-4598-B3E1-79617080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8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36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881-B50F-4D50-94EF-CA6773FCBC6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2FB2-C157-4379-8179-6B2889C09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881-B50F-4D50-94EF-CA6773FCBC6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2FB2-C157-4379-8179-6B2889C09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881-B50F-4D50-94EF-CA6773FCBC6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2FB2-C157-4379-8179-6B2889C09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0100-E861-4572-BFDD-5A0EA1D001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269B-F0C2-48AF-A793-0359E63FF4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34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0100-E861-4572-BFDD-5A0EA1D001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269B-F0C2-48AF-A793-0359E63FF4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3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0100-E861-4572-BFDD-5A0EA1D001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269B-F0C2-48AF-A793-0359E63FF4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74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0100-E861-4572-BFDD-5A0EA1D001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269B-F0C2-48AF-A793-0359E63FF4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02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0100-E861-4572-BFDD-5A0EA1D001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269B-F0C2-48AF-A793-0359E63FF4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4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0100-E861-4572-BFDD-5A0EA1D001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269B-F0C2-48AF-A793-0359E63FF4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6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0100-E861-4572-BFDD-5A0EA1D001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269B-F0C2-48AF-A793-0359E63FF4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98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0100-E861-4572-BFDD-5A0EA1D001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269B-F0C2-48AF-A793-0359E63FF4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4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881-B50F-4D50-94EF-CA6773FCBC6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2FB2-C157-4379-8179-6B2889C09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0100-E861-4572-BFDD-5A0EA1D001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269B-F0C2-48AF-A793-0359E63FF4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21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0100-E861-4572-BFDD-5A0EA1D001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269B-F0C2-48AF-A793-0359E63FF4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41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0100-E861-4572-BFDD-5A0EA1D001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269B-F0C2-48AF-A793-0359E63FF4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25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997076" y="1461141"/>
            <a:ext cx="6400799" cy="1470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4800" b="1"/>
            </a:lvl1pPr>
            <a:lvl2pPr>
              <a:spcBef>
                <a:spcPts val="0"/>
              </a:spcBef>
              <a:buSzPct val="100000"/>
              <a:defRPr sz="4800" b="1"/>
            </a:lvl2pPr>
            <a:lvl3pPr>
              <a:spcBef>
                <a:spcPts val="0"/>
              </a:spcBef>
              <a:buSzPct val="100000"/>
              <a:defRPr sz="4800" b="1"/>
            </a:lvl3pPr>
            <a:lvl4pPr>
              <a:spcBef>
                <a:spcPts val="0"/>
              </a:spcBef>
              <a:buSzPct val="100000"/>
              <a:defRPr sz="4800" b="1"/>
            </a:lvl4pPr>
            <a:lvl5pPr>
              <a:spcBef>
                <a:spcPts val="0"/>
              </a:spcBef>
              <a:buSzPct val="100000"/>
              <a:defRPr sz="4800" b="1"/>
            </a:lvl5pPr>
            <a:lvl6pPr>
              <a:spcBef>
                <a:spcPts val="0"/>
              </a:spcBef>
              <a:buSzPct val="100000"/>
              <a:defRPr sz="4800" b="1"/>
            </a:lvl6pPr>
            <a:lvl7pPr>
              <a:spcBef>
                <a:spcPts val="0"/>
              </a:spcBef>
              <a:buSzPct val="100000"/>
              <a:defRPr sz="4800" b="1"/>
            </a:lvl7pPr>
            <a:lvl8pPr>
              <a:spcBef>
                <a:spcPts val="0"/>
              </a:spcBef>
              <a:buSzPct val="100000"/>
              <a:defRPr sz="4800" b="1"/>
            </a:lvl8pPr>
            <a:lvl9pPr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997076" y="3002403"/>
            <a:ext cx="6400799" cy="116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0" y="1"/>
            <a:ext cx="3135299" cy="685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3175" y="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175" y="2555879"/>
            <a:ext cx="635000" cy="815975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400" y="0"/>
                </a:moveTo>
                <a:lnTo>
                  <a:pt x="0" y="0"/>
                </a:lnTo>
                <a:lnTo>
                  <a:pt x="0" y="514"/>
                </a:lnTo>
                <a:lnTo>
                  <a:pt x="2" y="514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3175" y="1743075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152402" y="1743075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152402" y="4302124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830" y="0"/>
                </a:moveTo>
                <a:lnTo>
                  <a:pt x="398" y="0"/>
                </a:ln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152402" y="3486154"/>
            <a:ext cx="1317625" cy="815975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432" y="0"/>
                </a:moveTo>
                <a:lnTo>
                  <a:pt x="0" y="0"/>
                </a:lnTo>
                <a:lnTo>
                  <a:pt x="398" y="514"/>
                </a:lnTo>
                <a:lnTo>
                  <a:pt x="830" y="514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984253" y="3486154"/>
            <a:ext cx="1322387" cy="815975"/>
          </a:xfrm>
          <a:custGeom>
            <a:avLst/>
            <a:gdLst/>
            <a:ahLst/>
            <a:cxnLst/>
            <a:rect l="0" t="0" r="0" b="0"/>
            <a:pathLst>
              <a:path w="833" h="514" extrusionOk="0">
                <a:moveTo>
                  <a:pt x="399" y="514"/>
                </a:moveTo>
                <a:lnTo>
                  <a:pt x="833" y="514"/>
                </a:lnTo>
                <a:lnTo>
                  <a:pt x="435" y="0"/>
                </a:lnTo>
                <a:lnTo>
                  <a:pt x="0" y="0"/>
                </a:lnTo>
                <a:lnTo>
                  <a:pt x="399" y="51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3175" y="3486154"/>
            <a:ext cx="635000" cy="815975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984253" y="6045200"/>
            <a:ext cx="1322387" cy="8128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399" y="0"/>
                </a:moveTo>
                <a:lnTo>
                  <a:pt x="0" y="512"/>
                </a:ln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984253" y="5232400"/>
            <a:ext cx="1322387" cy="8128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435" y="0"/>
                </a:moveTo>
                <a:lnTo>
                  <a:pt x="0" y="0"/>
                </a:lnTo>
                <a:lnTo>
                  <a:pt x="399" y="512"/>
                </a:lnTo>
                <a:lnTo>
                  <a:pt x="833" y="512"/>
                </a:lnTo>
                <a:lnTo>
                  <a:pt x="435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1820866" y="52324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434" y="0"/>
                </a:moveTo>
                <a:lnTo>
                  <a:pt x="0" y="0"/>
                </a:lnTo>
                <a:lnTo>
                  <a:pt x="398" y="512"/>
                </a:lnTo>
                <a:lnTo>
                  <a:pt x="830" y="512"/>
                </a:lnTo>
                <a:lnTo>
                  <a:pt x="434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3175" y="81280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52402" y="2555879"/>
            <a:ext cx="1317625" cy="815975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0" y="514"/>
                </a:moveTo>
                <a:lnTo>
                  <a:pt x="432" y="514"/>
                </a:lnTo>
                <a:lnTo>
                  <a:pt x="830" y="0"/>
                </a:lnTo>
                <a:lnTo>
                  <a:pt x="398" y="0"/>
                </a:lnTo>
                <a:lnTo>
                  <a:pt x="0" y="514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984253" y="4302124"/>
            <a:ext cx="1322387" cy="8128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0" y="512"/>
                </a:move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lnTo>
                  <a:pt x="0" y="512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3175" y="4302124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1820866" y="60452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4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152402" y="60452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3175" y="604520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3175" y="523240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152402" y="52324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7415211" y="2"/>
            <a:ext cx="1555750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8397878" y="1746911"/>
            <a:ext cx="746125" cy="813612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8397878" y="2560523"/>
            <a:ext cx="746125" cy="813612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8397878" y="2690"/>
            <a:ext cx="746125" cy="813612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8397878" y="816302"/>
            <a:ext cx="746125" cy="809577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7415211" y="816301"/>
            <a:ext cx="1555750" cy="813612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447064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7415211" y="2"/>
            <a:ext cx="1555750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8397878" y="1746911"/>
            <a:ext cx="746125" cy="813612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8397878" y="2560523"/>
            <a:ext cx="746125" cy="813612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7415211" y="816301"/>
            <a:ext cx="1555750" cy="813612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180212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84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648203" y="1600200"/>
            <a:ext cx="4038599" cy="484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7415211" y="2"/>
            <a:ext cx="1555750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8397878" y="1746911"/>
            <a:ext cx="746125" cy="813612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8397878" y="2560523"/>
            <a:ext cx="746125" cy="813612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7415211" y="816301"/>
            <a:ext cx="1555750" cy="813612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600723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/>
          <p:nvPr/>
        </p:nvSpPr>
        <p:spPr>
          <a:xfrm>
            <a:off x="3175" y="3486154"/>
            <a:ext cx="635000" cy="815975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3175" y="4302124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152402" y="60452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152402" y="52324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7415211" y="2"/>
            <a:ext cx="1555750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8397878" y="1746911"/>
            <a:ext cx="746125" cy="813612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8397878" y="2560523"/>
            <a:ext cx="746125" cy="813612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7415211" y="816301"/>
            <a:ext cx="1555750" cy="813612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76313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574803" y="4427537"/>
            <a:ext cx="5486399" cy="68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175" y="3486154"/>
            <a:ext cx="635000" cy="815975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3175" y="4302124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152402" y="60452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152402" y="5232400"/>
            <a:ext cx="1317625" cy="8128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7415211" y="2"/>
            <a:ext cx="1555750" cy="816301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397878" y="1746911"/>
            <a:ext cx="746125" cy="813612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397878" y="2560523"/>
            <a:ext cx="746125" cy="813612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7415211" y="816301"/>
            <a:ext cx="1555750" cy="813612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58723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657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39F449-9120-43E9-BA12-CDD569DF1BB8}" type="datetimeFigureOut">
              <a:rPr lang="en-US" smtClean="0">
                <a:solidFill>
                  <a:srgbClr val="ECE9C6"/>
                </a:solidFill>
              </a:rPr>
              <a:pPr/>
              <a:t>9/28/2015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7E19F3-7558-489C-A22D-1D8E1CD4DEFD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2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97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881-B50F-4D50-94EF-CA6773FCBC6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2FB2-C157-4379-8179-6B2889C09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9/28/2015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5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207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5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7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9/28/2015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75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9/28/2015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5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68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9/28/2015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5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7666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9/28/2015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5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475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9/28/2015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7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1" y="1678197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3" y="559400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1" y="3603815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9/28/2015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06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4668822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4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91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9/28/2015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0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9/28/2015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5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5839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2" y="559400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90" y="849857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9/28/2015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1" y="2880825"/>
            <a:ext cx="5480154" cy="923330"/>
            <a:chOff x="1815339" y="1381459"/>
            <a:chExt cx="5480154" cy="923329"/>
          </a:xfrm>
        </p:grpSpPr>
        <p:sp>
          <p:nvSpPr>
            <p:cNvPr id="12" name="TextBox 11"/>
            <p:cNvSpPr txBox="1"/>
            <p:nvPr/>
          </p:nvSpPr>
          <p:spPr>
            <a:xfrm>
              <a:off x="4147075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461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881-B50F-4D50-94EF-CA6773FCBC6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2FB2-C157-4379-8179-6B2889C09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FEF-29FD-4ABE-8D1D-1964144769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22F7-2936-4FE9-809B-8EBC8FD1EA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68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FEF-29FD-4ABE-8D1D-1964144769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22F7-2936-4FE9-809B-8EBC8FD1EA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99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FEF-29FD-4ABE-8D1D-1964144769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22F7-2936-4FE9-809B-8EBC8FD1EA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511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FEF-29FD-4ABE-8D1D-1964144769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22F7-2936-4FE9-809B-8EBC8FD1EA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85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FEF-29FD-4ABE-8D1D-1964144769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22F7-2936-4FE9-809B-8EBC8FD1EA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99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FEF-29FD-4ABE-8D1D-1964144769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22F7-2936-4FE9-809B-8EBC8FD1EA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00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FEF-29FD-4ABE-8D1D-1964144769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22F7-2936-4FE9-809B-8EBC8FD1EA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713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FEF-29FD-4ABE-8D1D-1964144769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22F7-2936-4FE9-809B-8EBC8FD1EA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76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FEF-29FD-4ABE-8D1D-1964144769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22F7-2936-4FE9-809B-8EBC8FD1EA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19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FEF-29FD-4ABE-8D1D-1964144769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22F7-2936-4FE9-809B-8EBC8FD1EA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9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881-B50F-4D50-94EF-CA6773FCBC6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2FB2-C157-4379-8179-6B2889C09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FFEF-29FD-4ABE-8D1D-1964144769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22F7-2936-4FE9-809B-8EBC8FD1EA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920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9/28/2015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280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9/28/2015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580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9/28/2015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549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2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9/28/2015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737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9/28/2015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18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9/28/2015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714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9/28/2015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059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9/28/2015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498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9/28/2015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881-B50F-4D50-94EF-CA6773FCBC6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2FB2-C157-4379-8179-6B2889C09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9/28/2015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377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9/28/2015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273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9/28/2015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11493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9/28/2015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88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9/28/2015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692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9/28/2015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661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9/28/2015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050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3"/>
            <a:ext cx="131445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9/28/2015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610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9/28/2015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1AB24C-6DE6-47E0-9D4F-CD1BE79DB4A7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9271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9/28/2015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5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881-B50F-4D50-94EF-CA6773FCBC6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2FB2-C157-4379-8179-6B2889C09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9/28/2015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240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9/28/2015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887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9/28/2015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49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9/28/2015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827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9/28/2015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33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9/28/2015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33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9/28/2015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531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9/28/2015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59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9/28/2015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799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September 28,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3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881-B50F-4D50-94EF-CA6773FCBC6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2FB2-C157-4379-8179-6B2889C09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September 28,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534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September 28,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405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September 28,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993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September 28,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41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September 28,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129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September 28,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288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September 28,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 dirty="0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792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September 28,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728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September 28,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767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September 28,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8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7881-B50F-4D50-94EF-CA6773FCBC6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2FB2-C157-4379-8179-6B2889C09E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7881-B50F-4D50-94EF-CA6773FCBC6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D2FB2-C157-4379-8179-6B2889C09E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A0100-E861-4572-BFDD-5A0EA1D001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0269B-F0C2-48AF-A793-0359E63FF4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1pPr>
            <a:lvl2pPr>
              <a:spcBef>
                <a:spcPts val="560"/>
              </a:spcBef>
              <a:buClr>
                <a:schemeClr val="lt1"/>
              </a:buClr>
              <a:buSzPct val="100000"/>
              <a:defRPr sz="28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4pPr>
            <a:lvl5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5pPr>
            <a:lvl6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6pPr>
            <a:lvl7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7pPr>
            <a:lvl8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8pPr>
            <a:lvl9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1"/>
            <a:ext cx="3135299" cy="685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8" name="Shape 8"/>
          <p:cNvSpPr/>
          <p:nvPr/>
        </p:nvSpPr>
        <p:spPr>
          <a:xfrm>
            <a:off x="3175" y="604520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9" name="Shape 9"/>
          <p:cNvSpPr/>
          <p:nvPr/>
        </p:nvSpPr>
        <p:spPr>
          <a:xfrm>
            <a:off x="3175" y="5232400"/>
            <a:ext cx="635000" cy="8128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8397878" y="2690"/>
            <a:ext cx="746125" cy="813612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8397878" y="816302"/>
            <a:ext cx="746125" cy="809577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8359630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2248351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39F449-9120-43E9-BA12-CDD569DF1BB8}" type="datetimeFigureOut">
              <a:rPr lang="en-US" smtClean="0">
                <a:solidFill>
                  <a:srgbClr val="895D1D"/>
                </a:solidFill>
              </a:rPr>
              <a:pPr/>
              <a:t>9/28/2015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77E19F3-7558-489C-A22D-1D8E1CD4DEFD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0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9FFEF-29FD-4ABE-8D1D-1964144769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922F7-2936-4FE9-809B-8EBC8FD1EA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8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0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828F558-FF0C-4FD5-8AEC-E2EBE615C3A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9/28/2015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4C1F3-F1AA-427F-8EDE-CD2B9036DB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46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8D0403-C1AA-4351-A804-3CCAEC253415}" type="datetimeFigureOut">
              <a:rPr lang="en-US" smtClean="0">
                <a:solidFill>
                  <a:srgbClr val="564B3C"/>
                </a:solidFill>
              </a:rPr>
              <a:pPr/>
              <a:t>9/28/2015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31AB24C-6DE6-47E0-9D4F-CD1BE79DB4A7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0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September 28,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1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dictionary.reference.com/browse/motive" TargetMode="Externa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-phyte" TargetMode="External"/><Relationship Id="rId2" Type="http://schemas.openxmlformats.org/officeDocument/2006/relationships/hyperlink" Target="http://dictionary.reference.com/browse/neo-" TargetMode="Externa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voke.ie/now/teens-instagram-pictures-perfectly-mimic-his-favourite-celebrities-from-katy-perry-to-kim-kardashian-and-everyone-in-between/" TargetMode="Externa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hyperlink" Target="http://dictionary.reference.com/browse/figur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dictionary.reference.com/browse/inanit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Level 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Connotation: neutral</a:t>
            </a:r>
          </a:p>
          <a:p>
            <a:r>
              <a:rPr lang="en-US" dirty="0" smtClean="0"/>
              <a:t>Etymology: </a:t>
            </a:r>
            <a:r>
              <a:rPr lang="en-US" dirty="0"/>
              <a:t>Latin 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*</a:t>
            </a:r>
            <a:r>
              <a:rPr lang="en-US" i="1" dirty="0" err="1"/>
              <a:t>indictāre</a:t>
            </a:r>
            <a:r>
              <a:rPr lang="en-US" i="1" dirty="0"/>
              <a:t>, 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derivative</a:t>
            </a:r>
            <a:r>
              <a:rPr lang="en-US" dirty="0"/>
              <a:t> of Latin </a:t>
            </a:r>
            <a:endParaRPr lang="en-US" dirty="0" smtClean="0"/>
          </a:p>
          <a:p>
            <a:pPr marL="0" indent="0">
              <a:buNone/>
            </a:pPr>
            <a:r>
              <a:rPr lang="en-US" i="1" dirty="0" err="1" smtClean="0"/>
              <a:t>indīcere</a:t>
            </a:r>
            <a:r>
              <a:rPr lang="en-US" i="1" dirty="0"/>
              <a:t> </a:t>
            </a:r>
            <a:r>
              <a:rPr lang="en-US" dirty="0"/>
              <a:t>to announce,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proclaim</a:t>
            </a:r>
            <a:r>
              <a:rPr lang="en-US" dirty="0"/>
              <a:t>. </a:t>
            </a:r>
          </a:p>
        </p:txBody>
      </p:sp>
      <p:pic>
        <p:nvPicPr>
          <p:cNvPr id="4" name="Picture 5" descr="VickIndic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72903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6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indubitable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Connotation: positive</a:t>
            </a:r>
          </a:p>
          <a:p>
            <a:r>
              <a:rPr lang="en-US" dirty="0" smtClean="0"/>
              <a:t>Etymology: Latin</a:t>
            </a:r>
            <a:r>
              <a:rPr lang="en-US" dirty="0"/>
              <a:t> </a:t>
            </a:r>
            <a:r>
              <a:rPr lang="en-US" i="1" dirty="0" err="1" smtClean="0"/>
              <a:t>dubitābilis</a:t>
            </a:r>
            <a:r>
              <a:rPr lang="en-US" i="1" dirty="0" smtClean="0"/>
              <a:t>, </a:t>
            </a:r>
            <a:r>
              <a:rPr lang="en-US" dirty="0" smtClean="0"/>
              <a:t>equivalent to </a:t>
            </a:r>
            <a:r>
              <a:rPr lang="en-US" i="1" dirty="0" err="1" smtClean="0"/>
              <a:t>dubitā</a:t>
            </a:r>
            <a:r>
              <a:rPr lang="en-US" i="1" dirty="0" smtClean="0"/>
              <a:t> </a:t>
            </a:r>
            <a:r>
              <a:rPr lang="en-US" dirty="0" smtClean="0"/>
              <a:t>to doubt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048000"/>
            <a:ext cx="3390900" cy="348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930730" y="220575"/>
            <a:ext cx="6400799" cy="147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Intermittent </a:t>
            </a:r>
            <a:endParaRPr lang="en" dirty="0"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1035279" y="1594557"/>
            <a:ext cx="6400799" cy="446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800" dirty="0">
                <a:solidFill>
                  <a:srgbClr val="FFFFFF"/>
                </a:solidFill>
              </a:rPr>
              <a:t>Connotation: Negative</a:t>
            </a:r>
          </a:p>
          <a:p>
            <a:pPr lvl="0" rtl="0">
              <a:lnSpc>
                <a:spcPct val="136363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2800" dirty="0">
                <a:solidFill>
                  <a:srgbClr val="FFFFFF"/>
                </a:solidFill>
              </a:rPr>
              <a:t>Etymology: Latin </a:t>
            </a:r>
            <a:r>
              <a:rPr lang="en" sz="2800" i="1" dirty="0">
                <a:solidFill>
                  <a:srgbClr val="FFFFFF"/>
                </a:solidFill>
              </a:rPr>
              <a:t>intermittent-, intermittens,</a:t>
            </a:r>
            <a:r>
              <a:rPr lang="en" sz="2800" dirty="0">
                <a:solidFill>
                  <a:srgbClr val="FFFFFF"/>
                </a:solidFill>
              </a:rPr>
              <a:t> present participle of </a:t>
            </a:r>
            <a:r>
              <a:rPr lang="en" sz="2800" i="1" dirty="0" smtClean="0">
                <a:solidFill>
                  <a:srgbClr val="FFFFFF"/>
                </a:solidFill>
              </a:rPr>
              <a:t>intermittere</a:t>
            </a:r>
            <a:endParaRPr sz="1400" dirty="0">
              <a:solidFill>
                <a:srgbClr val="FFFFFF"/>
              </a:solidFill>
            </a:endParaRPr>
          </a:p>
          <a:p>
            <a:pPr lvl="0" rtl="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14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228" y="3567864"/>
            <a:ext cx="3482049" cy="3316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1733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Connotation: Neutral</a:t>
            </a:r>
          </a:p>
          <a:p>
            <a:r>
              <a:rPr lang="en-US" sz="3200" dirty="0" smtClean="0"/>
              <a:t>Etymology: </a:t>
            </a:r>
            <a:r>
              <a:rPr lang="en-US" sz="2800" dirty="0" smtClean="0"/>
              <a:t>Middle English mot (e) meeting, assembly, Dutch </a:t>
            </a:r>
            <a:r>
              <a:rPr lang="en-US" sz="2800" dirty="0" err="1" smtClean="0"/>
              <a:t>gemoet</a:t>
            </a:r>
            <a:r>
              <a:rPr lang="en-US" sz="2800" dirty="0" smtClean="0"/>
              <a:t> meeting.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Moot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4"/>
            <a:ext cx="2266950" cy="200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0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Connotation: neutral</a:t>
            </a:r>
          </a:p>
          <a:p>
            <a:r>
              <a:rPr lang="en-US" dirty="0" smtClean="0"/>
              <a:t>Etymology: </a:t>
            </a:r>
            <a:r>
              <a:rPr lang="en-US" dirty="0"/>
              <a:t> French; see </a:t>
            </a:r>
            <a:r>
              <a:rPr lang="en-US" dirty="0" smtClean="0">
                <a:hlinkClick r:id="rId2"/>
              </a:rPr>
              <a:t>motive</a:t>
            </a:r>
            <a:r>
              <a:rPr lang="en-US" dirty="0" smtClean="0"/>
              <a:t>&gt;</a:t>
            </a:r>
            <a:r>
              <a:rPr lang="en-US" dirty="0"/>
              <a:t>&lt; Medieval Latin </a:t>
            </a:r>
            <a:r>
              <a:rPr lang="en-US" i="1" dirty="0" err="1"/>
              <a:t>mōtīvus</a:t>
            </a:r>
            <a:r>
              <a:rPr lang="en-US" i="1" dirty="0"/>
              <a:t> </a:t>
            </a:r>
            <a:r>
              <a:rPr lang="en-US" dirty="0"/>
              <a:t>serving to </a:t>
            </a:r>
            <a:r>
              <a:rPr lang="en-US" dirty="0" smtClean="0"/>
              <a:t>move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81399"/>
            <a:ext cx="3048000" cy="315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Neophyte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Late </a:t>
            </a:r>
            <a:r>
              <a:rPr lang="en-US" sz="2400" dirty="0">
                <a:solidFill>
                  <a:srgbClr val="000000"/>
                </a:solidFill>
              </a:rPr>
              <a:t>Latin </a:t>
            </a:r>
            <a:r>
              <a:rPr lang="en-US" sz="2400" i="1" dirty="0" err="1">
                <a:solidFill>
                  <a:srgbClr val="000000"/>
                </a:solidFill>
              </a:rPr>
              <a:t>neophytus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newly planted &lt; Greek </a:t>
            </a:r>
            <a:r>
              <a:rPr lang="en-US" sz="2400" i="1" dirty="0" err="1">
                <a:solidFill>
                  <a:srgbClr val="000000"/>
                </a:solidFill>
              </a:rPr>
              <a:t>neóphytos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r>
              <a:rPr lang="en-US" sz="2400" dirty="0">
                <a:solidFill>
                  <a:srgbClr val="000000"/>
                </a:solidFill>
              </a:rPr>
              <a:t>See </a:t>
            </a:r>
            <a:r>
              <a:rPr lang="en-US" sz="2400" dirty="0">
                <a:solidFill>
                  <a:srgbClr val="000000"/>
                </a:solidFill>
                <a:hlinkClick r:id="rId2"/>
              </a:rPr>
              <a:t>neo-, </a:t>
            </a:r>
            <a:r>
              <a:rPr lang="en-US" sz="2400" dirty="0">
                <a:solidFill>
                  <a:srgbClr val="000000"/>
                </a:solidFill>
                <a:hlinkClick r:id="rId3"/>
              </a:rPr>
              <a:t>-</a:t>
            </a:r>
            <a:r>
              <a:rPr lang="en-US" sz="2400" dirty="0" smtClean="0">
                <a:solidFill>
                  <a:srgbClr val="000000"/>
                </a:solidFill>
                <a:hlinkClick r:id="rId3"/>
              </a:rPr>
              <a:t>phyte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Neutral Connotation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960" y="2510600"/>
            <a:ext cx="3628075" cy="361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perspicacity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520940" cy="3579849"/>
          </a:xfrm>
        </p:spPr>
        <p:txBody>
          <a:bodyPr/>
          <a:lstStyle/>
          <a:p>
            <a:r>
              <a:rPr lang="en-US" sz="2800" dirty="0" smtClean="0"/>
              <a:t>Connotation: positive</a:t>
            </a:r>
          </a:p>
          <a:p>
            <a:r>
              <a:rPr lang="en-US" sz="2800" dirty="0" smtClean="0"/>
              <a:t>Etymology: </a:t>
            </a:r>
            <a:r>
              <a:rPr lang="en-US" sz="2800" b="0" dirty="0"/>
              <a:t> Late </a:t>
            </a:r>
            <a:r>
              <a:rPr lang="en-US" sz="2800" b="0" dirty="0" smtClean="0"/>
              <a:t>Latin </a:t>
            </a:r>
            <a:r>
              <a:rPr lang="en-US" sz="2800" b="0" i="1" dirty="0" err="1" smtClean="0"/>
              <a:t>perspicācitās</a:t>
            </a:r>
            <a:r>
              <a:rPr lang="en-US" sz="2800" b="0" i="1" dirty="0"/>
              <a:t> </a:t>
            </a:r>
            <a:r>
              <a:rPr lang="en-US" sz="2800" b="0" dirty="0"/>
              <a:t>sharpness of sight, </a:t>
            </a:r>
            <a:r>
              <a:rPr lang="en-US" sz="2800" b="0" i="1" dirty="0"/>
              <a:t> </a:t>
            </a:r>
            <a:r>
              <a:rPr lang="en-US" sz="2800" b="0" dirty="0"/>
              <a:t>(stem of </a:t>
            </a:r>
            <a:r>
              <a:rPr lang="en-US" sz="2800" b="0" i="1" dirty="0" err="1"/>
              <a:t>perspicāx</a:t>
            </a:r>
            <a:r>
              <a:rPr lang="en-US" sz="2800" b="0" i="1" dirty="0"/>
              <a:t> </a:t>
            </a:r>
            <a:r>
              <a:rPr lang="en-US" sz="2800" b="0" dirty="0" smtClean="0"/>
              <a:t>sharp-sighted)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51323"/>
            <a:ext cx="4729163" cy="360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Connotation: neutral</a:t>
            </a:r>
          </a:p>
          <a:p>
            <a:r>
              <a:rPr lang="en-US" sz="2800" dirty="0" smtClean="0"/>
              <a:t>Etymology: </a:t>
            </a:r>
            <a:r>
              <a:rPr lang="en-US" sz="2800" b="0" dirty="0"/>
              <a:t>from Latin </a:t>
            </a:r>
            <a:r>
              <a:rPr lang="en-US" sz="2800" b="0" i="1" dirty="0" err="1"/>
              <a:t>plēnus</a:t>
            </a:r>
            <a:r>
              <a:rPr lang="en-US" sz="2800" b="0" i="1" dirty="0"/>
              <a:t> </a:t>
            </a:r>
            <a:r>
              <a:rPr lang="en-US" sz="2800" b="0" dirty="0"/>
              <a:t>full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2557462"/>
            <a:ext cx="5576888" cy="37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Surveillance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Connotation: negative</a:t>
            </a:r>
          </a:p>
          <a:p>
            <a:r>
              <a:rPr lang="en-US" dirty="0" smtClean="0"/>
              <a:t>Etymology: </a:t>
            </a:r>
            <a:r>
              <a:rPr lang="en-US" dirty="0" smtClean="0">
                <a:effectLst/>
              </a:rPr>
              <a:t>French, from </a:t>
            </a:r>
            <a:r>
              <a:rPr lang="en-US" i="1" dirty="0" err="1" smtClean="0">
                <a:effectLst/>
              </a:rPr>
              <a:t>surveiller</a:t>
            </a:r>
            <a:r>
              <a:rPr lang="en-US" dirty="0" smtClean="0">
                <a:effectLst/>
              </a:rPr>
              <a:t> to watch over, from </a:t>
            </a:r>
            <a:r>
              <a:rPr lang="en-US" i="1" dirty="0" err="1" smtClean="0">
                <a:effectLst/>
              </a:rPr>
              <a:t>sur</a:t>
            </a:r>
            <a:r>
              <a:rPr lang="en-US" i="1" dirty="0" smtClean="0">
                <a:effectLst/>
              </a:rPr>
              <a:t>-</a:t>
            </a:r>
            <a:r>
              <a:rPr lang="en-US" dirty="0" smtClean="0">
                <a:effectLst/>
              </a:rPr>
              <a:t> + </a:t>
            </a:r>
            <a:r>
              <a:rPr lang="en-US" i="1" dirty="0" err="1" smtClean="0">
                <a:effectLst/>
              </a:rPr>
              <a:t>veiller</a:t>
            </a:r>
            <a:r>
              <a:rPr lang="en-US" dirty="0" smtClean="0">
                <a:effectLst/>
              </a:rPr>
              <a:t> to watch, from Old French </a:t>
            </a:r>
            <a:r>
              <a:rPr lang="en-US" i="1" dirty="0" err="1" smtClean="0">
                <a:effectLst/>
              </a:rPr>
              <a:t>veillier</a:t>
            </a:r>
            <a:r>
              <a:rPr lang="en-US" i="1" dirty="0" smtClean="0">
                <a:effectLst/>
              </a:rPr>
              <a:t>,</a:t>
            </a:r>
            <a:r>
              <a:rPr lang="en-US" dirty="0" smtClean="0">
                <a:effectLst/>
              </a:rPr>
              <a:t> from Latin </a:t>
            </a:r>
            <a:r>
              <a:rPr lang="en-US" i="1" dirty="0" err="1" smtClean="0">
                <a:effectLst/>
              </a:rPr>
              <a:t>vigilare</a:t>
            </a:r>
            <a:r>
              <a:rPr lang="en-US" i="1" dirty="0" smtClean="0">
                <a:effectLst/>
              </a:rPr>
              <a:t>,</a:t>
            </a:r>
            <a:r>
              <a:rPr lang="en-US" dirty="0" smtClean="0">
                <a:effectLst/>
              </a:rPr>
              <a:t> from </a:t>
            </a:r>
            <a:r>
              <a:rPr lang="en-US" i="1" dirty="0" smtClean="0">
                <a:effectLst/>
              </a:rPr>
              <a:t>vigil</a:t>
            </a:r>
            <a:r>
              <a:rPr lang="en-US" dirty="0" smtClean="0">
                <a:effectLst/>
              </a:rPr>
              <a:t> watchful 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59" y="3886200"/>
            <a:ext cx="2548176" cy="27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Sylvan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Connotation</a:t>
            </a:r>
            <a:r>
              <a:rPr lang="en-US" sz="2800" dirty="0" smtClean="0"/>
              <a:t>: Neutral		</a:t>
            </a:r>
          </a:p>
          <a:p>
            <a:r>
              <a:rPr lang="en-US" sz="2800" b="1" dirty="0" smtClean="0"/>
              <a:t>Etymology</a:t>
            </a:r>
            <a:r>
              <a:rPr lang="en-US" sz="2800" dirty="0"/>
              <a:t>: Medieval Latin </a:t>
            </a:r>
            <a:r>
              <a:rPr lang="en-US" sz="2800" dirty="0" err="1"/>
              <a:t>silvanus</a:t>
            </a:r>
            <a:r>
              <a:rPr lang="en-US" sz="2800" dirty="0"/>
              <a:t>, </a:t>
            </a:r>
            <a:r>
              <a:rPr lang="en-US" sz="2800" dirty="0" smtClean="0"/>
              <a:t>from </a:t>
            </a:r>
            <a:r>
              <a:rPr lang="en-US" sz="2800" dirty="0"/>
              <a:t>Latin </a:t>
            </a:r>
            <a:r>
              <a:rPr lang="en-US" sz="2800" dirty="0" err="1"/>
              <a:t>silva</a:t>
            </a:r>
            <a:r>
              <a:rPr lang="en-US" sz="2800" dirty="0"/>
              <a:t>, </a:t>
            </a:r>
            <a:r>
              <a:rPr lang="en-US" sz="2800" dirty="0" err="1"/>
              <a:t>sylva</a:t>
            </a:r>
            <a:r>
              <a:rPr lang="en-US" sz="2800" dirty="0"/>
              <a:t> </a:t>
            </a:r>
            <a:r>
              <a:rPr lang="en-US" sz="2800" dirty="0" smtClean="0"/>
              <a:t>wood.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986173"/>
            <a:ext cx="3052948" cy="27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Connotation: </a:t>
            </a:r>
            <a:r>
              <a:rPr lang="en-US" sz="2400" dirty="0" smtClean="0"/>
              <a:t>Negative</a:t>
            </a:r>
            <a:endParaRPr lang="en-US" dirty="0" smtClean="0"/>
          </a:p>
          <a:p>
            <a:r>
              <a:rPr lang="en-US" dirty="0" smtClean="0"/>
              <a:t>Etymology:</a:t>
            </a:r>
            <a:r>
              <a:rPr lang="en-US" sz="2400" dirty="0" smtClean="0"/>
              <a:t> </a:t>
            </a:r>
            <a:r>
              <a:rPr lang="en-US" sz="2400" dirty="0"/>
              <a:t> </a:t>
            </a:r>
            <a:r>
              <a:rPr lang="en-US" sz="2400" i="1" dirty="0" err="1"/>
              <a:t>abjectus</a:t>
            </a:r>
            <a:r>
              <a:rPr lang="en-US" sz="2400" i="1" dirty="0"/>
              <a:t> </a:t>
            </a:r>
            <a:r>
              <a:rPr lang="en-US" sz="2400" dirty="0"/>
              <a:t>thrown down </a:t>
            </a:r>
            <a:r>
              <a:rPr lang="en-US" sz="2400" i="1" dirty="0" smtClean="0"/>
              <a:t>ab-</a:t>
            </a:r>
            <a:r>
              <a:rPr lang="en-US" sz="2400" i="1" dirty="0"/>
              <a:t> </a:t>
            </a:r>
            <a:r>
              <a:rPr lang="en-US" sz="2400" dirty="0" smtClean="0"/>
              <a:t>+</a:t>
            </a:r>
            <a:r>
              <a:rPr lang="en-US" sz="2400" dirty="0"/>
              <a:t> </a:t>
            </a:r>
            <a:r>
              <a:rPr lang="en-US" sz="2400" i="1" dirty="0"/>
              <a:t>-</a:t>
            </a:r>
            <a:r>
              <a:rPr lang="en-US" sz="2400" i="1" dirty="0" err="1"/>
              <a:t>jec</a:t>
            </a:r>
            <a:r>
              <a:rPr lang="en-US" sz="2400" i="1" dirty="0"/>
              <a:t>- </a:t>
            </a:r>
            <a:r>
              <a:rPr lang="en-US" sz="2400" dirty="0"/>
              <a:t>throw 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s://encrypted-tbn2.gstatic.com/images?q=tbn:ANd9GcQQCybgAfIRxizSGo87U7-bEHuj3ve37gBzngxjf1DTP2mvBVyA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4953000" cy="32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Connotation: negative</a:t>
            </a:r>
          </a:p>
          <a:p>
            <a:r>
              <a:rPr lang="en-US" sz="3200" dirty="0" smtClean="0"/>
              <a:t>Etymology: </a:t>
            </a:r>
            <a:r>
              <a:rPr lang="en-US" sz="3200" i="1" dirty="0"/>
              <a:t> </a:t>
            </a:r>
            <a:r>
              <a:rPr lang="en-US" sz="3200" dirty="0"/>
              <a:t>alteration of </a:t>
            </a:r>
            <a:r>
              <a:rPr lang="en-US" sz="3200" dirty="0" err="1"/>
              <a:t>MiddleFrench</a:t>
            </a:r>
            <a:r>
              <a:rPr lang="en-US" sz="3200" dirty="0"/>
              <a:t> </a:t>
            </a:r>
            <a:r>
              <a:rPr lang="en-US" sz="3200" i="1" dirty="0" err="1"/>
              <a:t>testu</a:t>
            </a:r>
            <a:r>
              <a:rPr lang="en-US" sz="3200" i="1" dirty="0"/>
              <a:t> </a:t>
            </a:r>
            <a:r>
              <a:rPr lang="en-US" sz="3200" dirty="0"/>
              <a:t>headstrong</a:t>
            </a:r>
          </a:p>
        </p:txBody>
      </p:sp>
      <p:pic>
        <p:nvPicPr>
          <p:cNvPr id="6146" name="Picture 2" descr="C:\Users\tsh13854\AppData\Local\Microsoft\Windows\Temporary Internet Files\Content.IE5\ZT63UZ7D\MC90044066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2641270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Connotation: negative</a:t>
            </a:r>
          </a:p>
          <a:p>
            <a:r>
              <a:rPr lang="en-US" dirty="0" smtClean="0"/>
              <a:t>Etymology: </a:t>
            </a:r>
            <a:r>
              <a:rPr lang="en-US" dirty="0"/>
              <a:t> &lt;</a:t>
            </a:r>
            <a:r>
              <a:rPr lang="en-US" dirty="0" smtClean="0"/>
              <a:t>Latin  equivalent</a:t>
            </a:r>
            <a:r>
              <a:rPr lang="en-US" dirty="0"/>
              <a:t> to </a:t>
            </a:r>
            <a:r>
              <a:rPr lang="en-US" i="1" dirty="0" err="1"/>
              <a:t>tra</a:t>
            </a:r>
            <a:r>
              <a:rPr lang="en-US" i="1" dirty="0"/>
              <a:t>- </a:t>
            </a:r>
            <a:r>
              <a:rPr lang="en-US" dirty="0" smtClean="0"/>
              <a:t>(</a:t>
            </a:r>
            <a:r>
              <a:rPr lang="en-US" dirty="0"/>
              <a:t> </a:t>
            </a:r>
            <a:r>
              <a:rPr lang="en-US" i="1" dirty="0" err="1" smtClean="0"/>
              <a:t>trāns</a:t>
            </a:r>
            <a:r>
              <a:rPr lang="en-US" i="1" dirty="0" smtClean="0"/>
              <a:t>-</a:t>
            </a:r>
            <a:r>
              <a:rPr lang="en-US" dirty="0"/>
              <a:t> ) + </a:t>
            </a:r>
            <a:r>
              <a:rPr lang="en-US" i="1" dirty="0" err="1"/>
              <a:t>vestire</a:t>
            </a:r>
            <a:r>
              <a:rPr lang="en-US" i="1" dirty="0"/>
              <a:t> </a:t>
            </a:r>
            <a:r>
              <a:rPr lang="en-US" dirty="0"/>
              <a:t>to </a:t>
            </a:r>
            <a:r>
              <a:rPr lang="en-US" dirty="0" smtClean="0"/>
              <a:t>clothe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View Liam Martin’s recreation of celebrity photos: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http://www.evoke.ie/now/teens-instagram-pictures-perfectly-mimic-his-favourite-celebrities-from-katy-perry-to-kim-kardashian-and-everyone-in-between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Agnostic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Connotation: neutral</a:t>
            </a:r>
          </a:p>
          <a:p>
            <a:r>
              <a:rPr lang="en-US" dirty="0" err="1" smtClean="0"/>
              <a:t>Etmyology</a:t>
            </a:r>
            <a:r>
              <a:rPr lang="en-US" dirty="0" smtClean="0"/>
              <a:t>:  Greek</a:t>
            </a:r>
            <a:r>
              <a:rPr lang="en-US" dirty="0"/>
              <a:t>  variant of </a:t>
            </a:r>
            <a:r>
              <a:rPr lang="en-US" i="1" dirty="0" err="1"/>
              <a:t>ágnōtos</a:t>
            </a:r>
            <a:r>
              <a:rPr lang="en-US" i="1" dirty="0"/>
              <a:t> </a:t>
            </a:r>
            <a:r>
              <a:rPr lang="en-US" dirty="0"/>
              <a:t>not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known, incapable</a:t>
            </a:r>
            <a:r>
              <a:rPr lang="en-US" dirty="0"/>
              <a:t> of being known </a:t>
            </a:r>
            <a:endParaRPr lang="en-US" dirty="0" smtClean="0"/>
          </a:p>
          <a:p>
            <a:r>
              <a:rPr lang="en-US" i="1" dirty="0" smtClean="0"/>
              <a:t>a=</a:t>
            </a:r>
            <a:r>
              <a:rPr lang="en-US" dirty="0" smtClean="0"/>
              <a:t>not; </a:t>
            </a:r>
            <a:r>
              <a:rPr lang="en-US" dirty="0"/>
              <a:t> </a:t>
            </a:r>
            <a:r>
              <a:rPr lang="en-US" i="1" dirty="0" err="1" smtClean="0"/>
              <a:t>gnōtós</a:t>
            </a:r>
            <a:r>
              <a:rPr lang="en-US" i="1" dirty="0" smtClean="0"/>
              <a:t>=</a:t>
            </a:r>
            <a:r>
              <a:rPr lang="en-US" dirty="0" smtClean="0"/>
              <a:t>known</a:t>
            </a:r>
            <a:endParaRPr lang="en-US" dirty="0"/>
          </a:p>
        </p:txBody>
      </p:sp>
      <p:pic>
        <p:nvPicPr>
          <p:cNvPr id="2050" name="Picture 2" descr="https://encrypted-tbn3.gstatic.com/images?q=tbn:ANd9GcSVKb7tzomgWhlH5vgYd2q5E6JiWL7ieEdrbTLMRx2nKtbdI1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599"/>
            <a:ext cx="3276600" cy="29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7636" y="498763"/>
            <a:ext cx="3851564" cy="1265526"/>
          </a:xfrm>
        </p:spPr>
        <p:txBody>
          <a:bodyPr>
            <a:normAutofit/>
          </a:bodyPr>
          <a:lstStyle/>
          <a:p>
            <a:r>
              <a:rPr lang="en-US" dirty="0" smtClean="0"/>
              <a:t>Complicity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9350" y="1764289"/>
            <a:ext cx="3945577" cy="399524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Connotation: negative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Etymology: Latin </a:t>
            </a:r>
            <a:r>
              <a:rPr lang="en-US" i="1" dirty="0" err="1" smtClean="0"/>
              <a:t>complicare</a:t>
            </a:r>
            <a:r>
              <a:rPr lang="en-US" i="1" dirty="0" smtClean="0"/>
              <a:t> “</a:t>
            </a:r>
            <a:r>
              <a:rPr lang="en-US" dirty="0" smtClean="0"/>
              <a:t>fold together;” </a:t>
            </a:r>
          </a:p>
          <a:p>
            <a:pPr algn="l"/>
            <a:r>
              <a:rPr lang="en-US" dirty="0" smtClean="0"/>
              <a:t> Middle English </a:t>
            </a:r>
            <a:r>
              <a:rPr lang="en-US" i="1" dirty="0" err="1" smtClean="0"/>
              <a:t>complice</a:t>
            </a:r>
            <a:r>
              <a:rPr lang="en-US" i="1" dirty="0" smtClean="0"/>
              <a:t> </a:t>
            </a:r>
            <a:r>
              <a:rPr lang="en-US" dirty="0" smtClean="0"/>
              <a:t>“associate;” </a:t>
            </a:r>
          </a:p>
          <a:p>
            <a:pPr algn="l"/>
            <a:r>
              <a:rPr lang="en-US" dirty="0" smtClean="0"/>
              <a:t>English </a:t>
            </a:r>
            <a:r>
              <a:rPr lang="en-US" i="1" dirty="0" smtClean="0"/>
              <a:t>complicate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" y="236769"/>
            <a:ext cx="4098564" cy="55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Derelict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Negative</a:t>
            </a:r>
          </a:p>
          <a:p>
            <a:endParaRPr lang="en-US" dirty="0" smtClean="0"/>
          </a:p>
          <a:p>
            <a:r>
              <a:rPr lang="en-US" dirty="0" smtClean="0"/>
              <a:t>Latin </a:t>
            </a:r>
            <a:r>
              <a:rPr lang="en-US" dirty="0" err="1" smtClean="0"/>
              <a:t>dērelictus</a:t>
            </a:r>
            <a:r>
              <a:rPr lang="en-US" dirty="0" smtClean="0"/>
              <a:t> forsaken </a:t>
            </a:r>
          </a:p>
          <a:p>
            <a:r>
              <a:rPr lang="en-US" dirty="0" smtClean="0"/>
              <a:t>past participle of </a:t>
            </a:r>
            <a:r>
              <a:rPr lang="en-US" dirty="0" err="1" smtClean="0"/>
              <a:t>relinquere</a:t>
            </a:r>
            <a:r>
              <a:rPr lang="en-US" dirty="0" smtClean="0"/>
              <a:t> to leave, abandon; see relinquish</a:t>
            </a:r>
            <a:endParaRPr lang="en-US" dirty="0"/>
          </a:p>
        </p:txBody>
      </p:sp>
      <p:pic>
        <p:nvPicPr>
          <p:cNvPr id="3075" name="Picture 3" descr="C:\Users\Kameryn\AppData\Local\Microsoft\Windows\Temporary Internet Files\Content.IE5\8GMJTCLI\MP9004484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555955" cy="2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2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Diatribe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305800" cy="4525963"/>
          </a:xfrm>
        </p:spPr>
        <p:txBody>
          <a:bodyPr/>
          <a:lstStyle/>
          <a:p>
            <a:r>
              <a:rPr lang="en-US" dirty="0" smtClean="0"/>
              <a:t>Connotation: negative</a:t>
            </a:r>
          </a:p>
          <a:p>
            <a:r>
              <a:rPr lang="en-US" dirty="0" smtClean="0"/>
              <a:t>Etymology: </a:t>
            </a:r>
            <a:r>
              <a:rPr lang="en-US" dirty="0"/>
              <a:t>  </a:t>
            </a:r>
            <a:endParaRPr lang="en-US" dirty="0" smtClean="0"/>
          </a:p>
          <a:p>
            <a:r>
              <a:rPr lang="en-US" dirty="0" smtClean="0"/>
              <a:t>Latin</a:t>
            </a:r>
            <a:r>
              <a:rPr lang="en-US" dirty="0"/>
              <a:t> </a:t>
            </a:r>
            <a:r>
              <a:rPr lang="en-US" i="1" dirty="0" err="1"/>
              <a:t>diatriba</a:t>
            </a:r>
            <a:r>
              <a:rPr lang="en-US" i="1" dirty="0"/>
              <a:t> </a:t>
            </a:r>
            <a:r>
              <a:rPr lang="en-US" dirty="0"/>
              <a:t>learned </a:t>
            </a:r>
            <a:r>
              <a:rPr lang="en-US" dirty="0" smtClean="0"/>
              <a:t>debate</a:t>
            </a:r>
            <a:r>
              <a:rPr lang="en-US" dirty="0"/>
              <a:t>, </a:t>
            </a:r>
            <a:r>
              <a:rPr lang="en-US" dirty="0" smtClean="0"/>
              <a:t>Greek </a:t>
            </a:r>
            <a:r>
              <a:rPr lang="en-US" i="1" dirty="0" err="1" smtClean="0"/>
              <a:t>diatribē</a:t>
            </a:r>
            <a:r>
              <a:rPr lang="en-US" i="1" dirty="0"/>
              <a:t> </a:t>
            </a:r>
            <a:r>
              <a:rPr lang="en-US" dirty="0" smtClean="0"/>
              <a:t>discourse</a:t>
            </a:r>
            <a:r>
              <a:rPr lang="en-US" dirty="0"/>
              <a:t>, pastime, from </a:t>
            </a:r>
            <a:r>
              <a:rPr lang="en-US" i="1" dirty="0" err="1"/>
              <a:t>diatribein</a:t>
            </a:r>
            <a:r>
              <a:rPr lang="en-US" i="1" dirty="0"/>
              <a:t> </a:t>
            </a:r>
            <a:r>
              <a:rPr lang="en-US" dirty="0"/>
              <a:t>to </a:t>
            </a:r>
            <a:r>
              <a:rPr lang="en-US" dirty="0" smtClean="0"/>
              <a:t>  </a:t>
            </a:r>
            <a:r>
              <a:rPr lang="en-US" dirty="0" err="1" smtClean="0"/>
              <a:t>whileaway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dirty="0" smtClean="0"/>
              <a:t>from</a:t>
            </a:r>
            <a:r>
              <a:rPr lang="en-US" dirty="0"/>
              <a:t> </a:t>
            </a:r>
            <a:r>
              <a:rPr lang="en-US" u="sng" dirty="0" err="1" smtClean="0"/>
              <a:t>dia</a:t>
            </a:r>
            <a:r>
              <a:rPr lang="en-US" u="sng" dirty="0" smtClean="0"/>
              <a:t>-</a:t>
            </a:r>
            <a:r>
              <a:rPr lang="en-US" dirty="0"/>
              <a:t> </a:t>
            </a:r>
            <a:r>
              <a:rPr lang="en-US" i="1" dirty="0" err="1" smtClean="0"/>
              <a:t>tribein</a:t>
            </a:r>
            <a:r>
              <a:rPr lang="en-US" i="1" dirty="0"/>
              <a:t> </a:t>
            </a:r>
            <a:r>
              <a:rPr lang="en-US" dirty="0"/>
              <a:t>to </a:t>
            </a:r>
            <a:r>
              <a:rPr lang="en-US" dirty="0" smtClean="0"/>
              <a:t>rub</a:t>
            </a:r>
            <a:endParaRPr lang="en-US" dirty="0"/>
          </a:p>
        </p:txBody>
      </p:sp>
      <p:pic>
        <p:nvPicPr>
          <p:cNvPr id="3074" name="Picture 2" descr="C:\Users\tsh13854\AppData\Local\Microsoft\Windows\Temporary Internet Files\Content.IE5\ZT63UZ7D\MC9003118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543" y="4419600"/>
            <a:ext cx="242862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Connotation: neutral</a:t>
            </a:r>
          </a:p>
          <a:p>
            <a:r>
              <a:rPr lang="en-US" dirty="0" smtClean="0"/>
              <a:t>Etymology: </a:t>
            </a:r>
            <a:r>
              <a:rPr lang="en-US" dirty="0"/>
              <a:t> Latin </a:t>
            </a:r>
            <a:r>
              <a:rPr lang="en-US" i="1" dirty="0" err="1"/>
              <a:t>effigia</a:t>
            </a:r>
            <a:r>
              <a:rPr lang="en-US" i="1" dirty="0"/>
              <a:t>, </a:t>
            </a:r>
            <a:r>
              <a:rPr lang="en-US" dirty="0" smtClean="0"/>
              <a:t>equivalent to</a:t>
            </a:r>
            <a:r>
              <a:rPr lang="en-US" dirty="0"/>
              <a:t> </a:t>
            </a:r>
            <a:r>
              <a:rPr lang="en-US" i="1" dirty="0" err="1"/>
              <a:t>effig</a:t>
            </a:r>
            <a:r>
              <a:rPr lang="en-US" i="1" dirty="0"/>
              <a:t>- </a:t>
            </a:r>
            <a:r>
              <a:rPr lang="en-US" dirty="0" smtClean="0"/>
              <a:t>(</a:t>
            </a:r>
            <a:r>
              <a:rPr lang="en-US" i="1" dirty="0" smtClean="0"/>
              <a:t> </a:t>
            </a:r>
            <a:r>
              <a:rPr lang="en-US" dirty="0"/>
              <a:t> </a:t>
            </a:r>
            <a:r>
              <a:rPr lang="en-US" i="1" dirty="0"/>
              <a:t>fig- </a:t>
            </a:r>
            <a:r>
              <a:rPr lang="en-US" dirty="0"/>
              <a:t>shape, form; see </a:t>
            </a:r>
            <a:r>
              <a:rPr lang="en-US" dirty="0">
                <a:hlinkClick r:id="rId2"/>
              </a:rPr>
              <a:t>figure</a:t>
            </a:r>
            <a:r>
              <a:rPr lang="en-US" dirty="0"/>
              <a:t> 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8" name="Picture 2" descr="C:\Users\tsh13854\AppData\Local\Microsoft\Windows\Temporary Internet Files\Content.IE5\PQI6I58R\MC90043546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199"/>
            <a:ext cx="2057400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8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Connotation: neutral</a:t>
            </a:r>
          </a:p>
          <a:p>
            <a:r>
              <a:rPr lang="en-US" dirty="0" smtClean="0"/>
              <a:t>Etymology: </a:t>
            </a:r>
            <a:r>
              <a:rPr lang="en-US" dirty="0"/>
              <a:t>from </a:t>
            </a:r>
            <a:r>
              <a:rPr lang="en-US" dirty="0" smtClean="0"/>
              <a:t>Latin </a:t>
            </a:r>
            <a:r>
              <a:rPr lang="en-US" i="1" dirty="0" err="1" smtClean="0"/>
              <a:t>aequitatem</a:t>
            </a:r>
            <a:r>
              <a:rPr lang="en-US" i="1" dirty="0"/>
              <a:t> </a:t>
            </a:r>
            <a:r>
              <a:rPr lang="en-US" dirty="0"/>
              <a:t> "equality</a:t>
            </a:r>
            <a:r>
              <a:rPr lang="en-US" dirty="0" smtClean="0"/>
              <a:t>, conformity</a:t>
            </a:r>
            <a:r>
              <a:rPr lang="en-US" dirty="0"/>
              <a:t>, symmetry, fairness," from </a:t>
            </a:r>
            <a:r>
              <a:rPr lang="en-US" i="1" dirty="0" err="1"/>
              <a:t>aequus</a:t>
            </a:r>
            <a:r>
              <a:rPr lang="en-US" i="1" dirty="0"/>
              <a:t> </a:t>
            </a:r>
            <a:r>
              <a:rPr lang="en-US" dirty="0"/>
              <a:t>"even</a:t>
            </a:r>
            <a:r>
              <a:rPr lang="en-US" dirty="0" smtClean="0"/>
              <a:t>, just</a:t>
            </a:r>
            <a:r>
              <a:rPr lang="en-US" dirty="0"/>
              <a:t>, equal</a:t>
            </a:r>
            <a:r>
              <a:rPr lang="en-US" dirty="0" smtClean="0"/>
              <a:t>"</a:t>
            </a:r>
            <a:endParaRPr lang="en-US" dirty="0"/>
          </a:p>
        </p:txBody>
      </p:sp>
      <p:pic>
        <p:nvPicPr>
          <p:cNvPr id="5122" name="Picture 2" descr="C:\Users\tsh13854\AppData\Local\Microsoft\Windows\Temporary Internet Files\Content.IE5\0P3TS594\MC9003917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2231574" cy="222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Connotation: negative</a:t>
            </a:r>
          </a:p>
          <a:p>
            <a:r>
              <a:rPr lang="en-US" dirty="0" smtClean="0"/>
              <a:t>Etymology: </a:t>
            </a:r>
            <a:r>
              <a:rPr lang="en-US" dirty="0"/>
              <a:t>"silly, empty-headed," 1819, earlier "empty" (1660s),a back-formation </a:t>
            </a:r>
            <a:r>
              <a:rPr lang="en-US" dirty="0" smtClean="0"/>
              <a:t>from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inanity</a:t>
            </a:r>
            <a:r>
              <a:rPr lang="en-US" dirty="0"/>
              <a:t>.</a:t>
            </a:r>
          </a:p>
        </p:txBody>
      </p:sp>
      <p:pic>
        <p:nvPicPr>
          <p:cNvPr id="4" name="Picture 5" descr="aton1483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42989"/>
            <a:ext cx="294934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9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216</Words>
  <Application>Microsoft Office PowerPoint</Application>
  <PresentationFormat>On-screen Show (4:3)</PresentationFormat>
  <Paragraphs>79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Aharoni</vt:lpstr>
      <vt:lpstr>Arial</vt:lpstr>
      <vt:lpstr>Book Antiqua</vt:lpstr>
      <vt:lpstr>Calibri</vt:lpstr>
      <vt:lpstr>Calibri Light</vt:lpstr>
      <vt:lpstr>Century Gothic</vt:lpstr>
      <vt:lpstr>Franklin Gothic Book</vt:lpstr>
      <vt:lpstr>Franklin Gothic Medium</vt:lpstr>
      <vt:lpstr>Tunga</vt:lpstr>
      <vt:lpstr>Wingdings</vt:lpstr>
      <vt:lpstr>Wingdings 3</vt:lpstr>
      <vt:lpstr>Office Theme</vt:lpstr>
      <vt:lpstr>1_Office Theme</vt:lpstr>
      <vt:lpstr>steps</vt:lpstr>
      <vt:lpstr>Hardcover</vt:lpstr>
      <vt:lpstr>2_Office Theme</vt:lpstr>
      <vt:lpstr>Ion</vt:lpstr>
      <vt:lpstr>Apothecary</vt:lpstr>
      <vt:lpstr>Angles</vt:lpstr>
      <vt:lpstr>Unit 6</vt:lpstr>
      <vt:lpstr>Abject</vt:lpstr>
      <vt:lpstr>Agnostic</vt:lpstr>
      <vt:lpstr>Complicity</vt:lpstr>
      <vt:lpstr>Derelict </vt:lpstr>
      <vt:lpstr>Diatribe </vt:lpstr>
      <vt:lpstr>effigy</vt:lpstr>
      <vt:lpstr>equity</vt:lpstr>
      <vt:lpstr>inane</vt:lpstr>
      <vt:lpstr>indictment</vt:lpstr>
      <vt:lpstr>indubitable</vt:lpstr>
      <vt:lpstr>Intermittent </vt:lpstr>
      <vt:lpstr>Moot</vt:lpstr>
      <vt:lpstr>Motif</vt:lpstr>
      <vt:lpstr>Neophyte</vt:lpstr>
      <vt:lpstr>perspicacity</vt:lpstr>
      <vt:lpstr>plenary</vt:lpstr>
      <vt:lpstr>Surveillance</vt:lpstr>
      <vt:lpstr>Sylvan</vt:lpstr>
      <vt:lpstr>Testy</vt:lpstr>
      <vt:lpstr>Travesty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Abject</dc:title>
  <dc:creator>Sue</dc:creator>
  <cp:lastModifiedBy>Stephanie Tatum</cp:lastModifiedBy>
  <cp:revision>14</cp:revision>
  <dcterms:created xsi:type="dcterms:W3CDTF">2014-08-15T01:45:41Z</dcterms:created>
  <dcterms:modified xsi:type="dcterms:W3CDTF">2015-09-28T19:44:51Z</dcterms:modified>
</cp:coreProperties>
</file>