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  <p:sldMasterId id="2147483673" r:id="rId3"/>
    <p:sldMasterId id="2147483685" r:id="rId4"/>
    <p:sldMasterId id="2147483697" r:id="rId5"/>
    <p:sldMasterId id="2147483709" r:id="rId6"/>
    <p:sldMasterId id="2147483721" r:id="rId7"/>
    <p:sldMasterId id="2147483733" r:id="rId8"/>
    <p:sldMasterId id="2147483745" r:id="rId9"/>
    <p:sldMasterId id="2147483763" r:id="rId10"/>
  </p:sldMasterIdLst>
  <p:sldIdLst>
    <p:sldId id="256" r:id="rId11"/>
    <p:sldId id="257" r:id="rId12"/>
    <p:sldId id="258" r:id="rId13"/>
    <p:sldId id="277" r:id="rId14"/>
    <p:sldId id="260" r:id="rId15"/>
    <p:sldId id="261" r:id="rId16"/>
    <p:sldId id="262" r:id="rId17"/>
    <p:sldId id="263" r:id="rId18"/>
    <p:sldId id="264" r:id="rId19"/>
    <p:sldId id="284" r:id="rId20"/>
    <p:sldId id="278" r:id="rId21"/>
    <p:sldId id="267" r:id="rId22"/>
    <p:sldId id="280" r:id="rId23"/>
    <p:sldId id="269" r:id="rId24"/>
    <p:sldId id="281" r:id="rId25"/>
    <p:sldId id="282" r:id="rId26"/>
    <p:sldId id="279" r:id="rId27"/>
    <p:sldId id="283" r:id="rId28"/>
    <p:sldId id="274" r:id="rId29"/>
    <p:sldId id="275" r:id="rId30"/>
    <p:sldId id="285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1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9B914-916E-40F2-A5C2-B711011FCA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6831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99D5C-9C13-4C88-88BF-3197B655FD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160850"/>
      </p:ext>
    </p:extLst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3100" y="971550"/>
            <a:ext cx="601663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7700" y="2613025"/>
            <a:ext cx="601663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0933A91-C281-4213-9661-A8693A9B2592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809E7C86-DB36-4D0E-A7AA-21346BDF03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4995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1AB3E81-9E0F-4192-A97E-2A8DEE937AC3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777B3D5C-865B-4809-899D-5613BF3BDB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9184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794000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21288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2512577-3074-49C8-8FCF-D433387EB85B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23F0EB61-2E33-4D3D-878A-67364203EC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83945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794000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21288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877660B-5A86-4264-875E-764C971E98ED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977A334D-D5A3-4A4E-BAAA-F92EC70F57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288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3D95E45-0462-40E8-ADCF-09FE6127766B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08166CB9-F24D-4DD5-A2A4-5DB610E4DB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1665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8D83686-5B73-4AFE-BCF5-8BB41BF8BBEE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6D288C44-F80E-4254-81BE-5D674CCC73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6514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C798987-88C9-49A6-B1BF-9BFD8944DCCB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854846E-D88E-443F-A4EC-DF45B53CDF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83311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2D5F17E-CA28-469A-A763-C13AC0E2E037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CBD246F-1841-4C64-B021-E19D50F6C4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4153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887E7DC-4118-46ED-8001-BC9B01DEBAAF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F6A22A7-046D-4EC4-9D10-DFD1E02530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946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9D220DD-0AA5-4B62-997F-8CFD617133B4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BF7CAC50-9B33-455C-A658-E85D0F247D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381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72A97-1CC7-4019-A8D4-FD1C963B71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640268"/>
      </p:ext>
    </p:extLst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EB313D1-3F49-4ACE-AF41-2E3961B0E609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951C647-E6B0-4CD4-B3C6-12CE49878D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24548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77B9A56-8288-4BF6-A35D-4D57615ACA2F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18B7092-4D70-4B33-944E-13565F1842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9241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64DF1BB-FEC3-47C4-BE2D-53D36FCA1D22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B09B21EB-BD1B-47C2-B6C2-72785BAC16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14370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BFE9E90-7728-4824-B752-49119364DBD5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FEF21456-B397-4B5C-B18C-49290FB7CA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812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FED28EB-5255-4CF7-93E3-30CFF321909E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CDC5101-23D6-462A-94B7-4704B213C9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48465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4495C50-51C4-4299-B779-0FFFFB0C2965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A889D3A-9AB0-48EB-8279-B09A09C3D8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85007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6693982-CD88-438B-AB97-564CC8F3D578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216450E-79A5-4231-8400-8B48AB2FA3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445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9908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4504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921672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1597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0386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471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75147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7119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94FCB5-7026-44B2-BBE4-0C2DD9472F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13608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23240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5094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151930"/>
            <a:ext cx="1839516" cy="31789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0" y="1151930"/>
            <a:ext cx="5411391" cy="31789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0217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1276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5937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42961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3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3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0491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792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8573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90271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8B36C-3DA5-4F73-9984-517B847ADE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686025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858121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589039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2627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0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8488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8727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9175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576080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94667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9261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1008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1553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F9865-A548-437A-8EE7-B894F7113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345945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72315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965738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31585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1929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0620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455FE33-6C3E-48D7-9C81-6977ED11E2B3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BDBD2D1-B1DB-4413-8D8F-292BDAAE92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4549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C4DB8EF-6B70-4D1D-9476-73DBACF18CB6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2ECC3F6-8F01-49FF-AE8B-667F08739E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7724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21FC519-A4AE-4309-B90E-472ACF942CBF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A416160-160F-447E-835B-97660E29C6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127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7639EE8-7028-41FC-9765-55C2F781FBE6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B0F4601-5B82-4BEB-B53A-86798F9A55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890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621708E-B23B-40A4-9D22-4340D7DC97A2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DE622AC-0C15-4987-86F2-EB9C18B40D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24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0BBB9-7241-4F2F-BDDC-37AAB8AA9F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134766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FB9E0A8-0FA9-464D-912E-C3A0BA13B1B9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870979A-E7C9-4EE1-809A-1C40BC2D1E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7079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F20EA12-B96C-49D1-A180-728BCDD3603C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56A5EA9-A99D-49DB-BB90-F1AE96F4D1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310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CC157C-F5CD-47FA-8068-0D59078894A2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074DADB-A5AF-4484-A01A-992053C1E0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357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C48D283-5D88-4FD2-B530-206A30FF9FF9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F744733A-F87E-47BF-B00B-469A8603C1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002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3600ED3-E55B-4902-8D7F-3DA57240FB5B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F21C0C5C-F86C-496E-9094-6D61405C5C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2110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41F249D-8028-45CE-A515-BC2AABA9A61D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96331FE-A875-4B1C-A7FE-CA1DF7CCC8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0461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C5C048E-8E4F-4EAB-8260-AC99C2A6C57C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A2EC052-00DA-4085-9E5C-E1C1A21648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7403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C981682-233A-475B-8315-68F6D1D52F9C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433F58F-0433-4655-9C7E-4E8E3E1AF5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6516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B0F6200-40A9-4611-8DCA-52A5943E553F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5E05F24-4172-4280-9EE5-64D0F36B29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6154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D079CBD-1A1D-48EE-B894-C5CE49161663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FE5E4072-E1D2-4D58-A3EF-CE0A92A676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2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9EF45-8737-4A2B-903C-FDB66D539E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155537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186D9F9-DC54-4A6A-B718-DA96DE5374DB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2A3DD87-A931-4976-8035-AFA3795750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6289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7B8B37F-8FB8-4E75-BBD9-465CDE490967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2B6D7A9-50F4-47F9-9C08-EE81E1808F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1957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6F0E648-F8A4-450C-9554-CFB834AC851F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1FFC371-C70E-40F5-A45F-FD4F9CAA88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9570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9AE9563-0945-4265-9EBE-A913748AC2A5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B6A9D7B-A529-4F64-81A7-48CF6DB07A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5964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98CBD86-5878-46A4-A60D-9CF96B31AD54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CC7BB35-C784-4367-AD32-CC3E8D901F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7608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D5007D6-F648-4A58-ADF1-2D6136C66B2B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0348D7C-E7DF-4844-BE82-FADBD012DE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2619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FCCBB5B-5A1D-46A5-90BC-2049DB973CD9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9CB99A0-9787-4026-9886-8F5F7C4BC3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9719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A715C82-BCEC-466C-BF19-1149063B8EE0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ADB6190-C539-41A3-925A-A1AD2F0C07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4456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7B79D85-C77F-45A6-A595-A2CFDA8D11BB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4D19ADC-AC31-4ED5-B53F-2FA5F8A73C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2475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E4212CC-DE43-45AB-8CA0-F1DA594A32AF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1BF6D8E-F85A-49F7-B69D-0F55380C82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01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B49F6D-9DF4-4431-AABB-B51206B8CE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094633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FDEB5C9-5AE1-41F1-BA30-9990DFFF501E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6AB7756-9BBE-4913-A835-5F77E0032E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1115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156C733-F7B3-47B7-97DD-C58F064A7F80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24F52A6-A100-4E2A-BA43-F667A67128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6399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A0A3852-3CA2-4B01-B8F6-AE31AAB61362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4AC267B-B4B0-494C-BAED-B7B76908BB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0042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C4AB639-75E3-4E19-B67D-61D3063453A4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AC20382-87C6-4EA6-A4AF-8335992C5C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6346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370BD36-7F6B-48E6-AA3A-CD9AF1BF3421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0D20670-BDD7-41A1-90CA-9673E8995F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0883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68019C5-F093-4FB2-A009-753CBC2EA9E7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79C21EC-D3F8-4B44-8E24-2F27CDDA57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4677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ADA7ACC-C8F6-4788-8E5C-5CD0D6CBEE61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DAE407D-4A15-4F0C-BD7A-FB02254ED8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72847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9F5C426-5793-46F5-B79F-F4BBF3ACC6C4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F63B2774-8F70-48F8-BEC5-E58A08F680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52104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lang="en-US">
                <a:solidFill>
                  <a:srgbClr val="FFFFFF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7856A09E-40CC-4CAA-9AB0-7B975FA50703}" type="datetimeFigureOut">
              <a:rPr/>
              <a:pPr>
                <a:defRPr/>
              </a:pPr>
              <a:t>8/19/2015</a:t>
            </a:fld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lang="en-US">
                <a:solidFill>
                  <a:srgbClr val="FFFFFF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6BCE0A09-AD31-4767-9787-3FC193711A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675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05B18BCC-F868-4D64-9346-C055DC64A0E9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3C127FB-1521-411E-B398-69A2B54252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834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9B1C7-7517-486A-90C2-6D5064D589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295061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B13F9A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7292CEC6-F569-46C9-AF0B-9DCEF8CAF8E0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B13F9A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F7A67B9-234A-47E8-9968-51BFB626F0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648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0D590BB7-AAA9-4488-8D6F-87F2ACD0C150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D79858B-D6E2-49AB-9203-E3FB931690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761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4D74848B-C47A-4026-A858-EA212C669817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C6B99DD-E4EB-4AB9-9879-A0F8544E9F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283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848B2EB9-42E4-4498-A9E4-C3B0F15E03ED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0D33731-ADCC-45F4-B4EE-9D0EF5026A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0354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B13F9A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BCA6E0FA-1EDA-4D03-AF1F-C2812E22C5B3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B13F9A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586D8EC-7DAE-4162-B10F-7959504DB0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3369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25C04F1A-2749-48AE-9A6E-B480E26E1736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B571A8F-045C-42D8-8964-6E48CF7711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8697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4E7ED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4C82A32F-9E54-4D29-9F04-AAFD75859362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4E7ED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4E7ED"/>
                </a:solidFill>
                <a:latin typeface="Arial" panose="020B0604020202020204" pitchFamily="34" charset="0"/>
              </a:defRPr>
            </a:lvl1pPr>
          </a:lstStyle>
          <a:p>
            <a:fld id="{9B9E1205-613B-44A0-A825-8CC867885A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755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1D2DAFAC-E2E1-49C2-BAFE-4EA0BC3D9365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788E58B-FAD1-45B3-8974-A701FC4C8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9154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0D5F9096-9B38-4455-8A3C-8215A4E8E3C0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5E99BE4-F90F-4D08-BBE3-78D26D73F3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2552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2CDC55E-91B3-4378-B157-1BC15E793D5D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0843A63E-F9AF-4DC8-B39A-6B57A82D1E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68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C99B2-06D9-43C8-8DD0-03EB8826CC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086885"/>
      </p:ext>
    </p:extLst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E147AB4-81D5-4BA3-8907-E1FB3C0B1B7D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E054C758-6B06-4932-96C9-C734AD0BD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4918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79C4BD0-6A6A-4987-A67D-BD6A8955083A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5437A0D2-EFA1-4783-8D2F-6B00BFCD24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5930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602DBFF-DB97-4F69-B962-5FC8E6AC73DA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884F5B23-1B7F-4C48-A381-F3B55C2CD5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1269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EC956F-92CF-4763-BCB8-444E612B5D96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A9B4D6C4-CF14-4BC1-85A8-7493A7101B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4945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C305138-340C-48B7-9CEB-5557306C644E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480A34FE-D6F4-41B2-87A3-84145567D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3981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915398D-4F85-4899-BB54-CEE63908CB42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E0C8E633-D20C-44EA-AB8E-D75250C17D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5216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D942194-0DAA-4A3E-AE24-FD570A98E5C4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FEFBC45D-CED6-4F98-B822-6CEA155ADD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4935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4C6E322-A917-4548-A1BB-F2310C9BDA28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A209079F-8D7C-4285-B215-FB1C912DA6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8936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EF803A5-B4E1-4874-8AAB-564E38FC801B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B86E9D91-6DF9-4635-8390-7349329035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661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C0FB44C-F5C8-4E34-A070-10A19A7E7966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5A55E8CA-3E23-4850-9103-4999B99B2E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15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91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</p:grp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EBB4AB66-0CA1-46EF-B187-EE9F9A1AD59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10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8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177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353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53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706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EC17428-FC77-4F1B-A5D8-3127CDE76589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8156D5E-DE0F-48FF-B90E-16357B894C3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893763" y="3535363"/>
            <a:ext cx="7358062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5" tIns="35715" rIns="35715" bIns="3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  <p:sp>
        <p:nvSpPr>
          <p:cNvPr id="2051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893763" y="1152525"/>
            <a:ext cx="7358062" cy="23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5" tIns="35715" rIns="35715" bIns="3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075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893763" y="1946275"/>
            <a:ext cx="7358062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88963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0170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1285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25588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38325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60797" indent="-401801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82238" indent="-401801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03679" indent="-401801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25120" indent="-401801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099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893763" y="1946275"/>
            <a:ext cx="7358062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88963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0170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1285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25588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38325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60908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82365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03822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25280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97AC2E5-29AA-4635-B934-D68247F5F904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45CD6A0-9E97-4AA6-B5AC-269801A563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0B4C631-1D71-484E-BDEE-8754C2E29C82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69E8BC8-6B89-4246-88B2-C93D043FD69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6D93BD9-CF6F-4945-A97F-2272131D2905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F3D985D-6842-4387-A609-A3E70BCD11C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198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B13F9A"/>
                </a:solidFill>
                <a:latin typeface="Trebuchet MS"/>
              </a:defRPr>
            </a:lvl1pPr>
            <a:extLst/>
          </a:lstStyle>
          <a:p>
            <a:pPr>
              <a:defRPr/>
            </a:pPr>
            <a:fld id="{B23CD35B-1D8F-4E9F-AB40-0FFB238816F5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B13F9A"/>
                </a:solidFill>
                <a:latin typeface="Trebuchet M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B13F9A"/>
                </a:solidFill>
                <a:latin typeface="Trebuchet MS" panose="020B0603020202020204" pitchFamily="34" charset="0"/>
              </a:defRPr>
            </a:lvl1pPr>
          </a:lstStyle>
          <a:p>
            <a:fld id="{A2DD8EB2-D2DC-457F-A93A-1C759E669E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anose="05000000000000000000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302736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141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223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5999163" y="0"/>
            <a:ext cx="120332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6454775" y="6096000"/>
            <a:ext cx="7445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827963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26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3262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0362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3000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prstClr val="white">
                    <a:tint val="75000"/>
                    <a:alpha val="60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fld id="{361CD180-7758-4709-A817-A13BCE4DCBF9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731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prstClr val="white">
                    <a:tint val="75000"/>
                    <a:alpha val="60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63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457200" eaLnBrk="1" hangingPunct="1">
              <a:defRPr sz="280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fld id="{739D22DC-F5DC-4AC1-AF8B-D982E4CBE7A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  <p:sldLayoutId id="2147484136" r:id="rId12"/>
    <p:sldLayoutId id="2147484137" r:id="rId13"/>
    <p:sldLayoutId id="2147484138" r:id="rId14"/>
    <p:sldLayoutId id="2147484139" r:id="rId15"/>
    <p:sldLayoutId id="2147484140" r:id="rId16"/>
    <p:sldLayoutId id="2147484141" r:id="rId17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etymonline.com/index.php?term=fecund&amp;allowed_in_frame=0" TargetMode="Externa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ictionary.reference.com/browse/ludicrous" TargetMode="External"/><Relationship Id="rId2" Type="http://schemas.openxmlformats.org/officeDocument/2006/relationships/hyperlink" Target="http://dictionary.reference.com/browse/in-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dictionary.reference.com/browse/lay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dictionary.reference.com/browse/beas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dictionary.reference.com/browse/con-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/>
          <a:lstStyle/>
          <a:p>
            <a:pPr algn="ctr" eaLnBrk="1" hangingPunct="1"/>
            <a:r>
              <a:rPr lang="en-US" altLang="en-US" sz="9600" b="1" smtClean="0">
                <a:solidFill>
                  <a:srgbClr val="6600CC"/>
                </a:solidFill>
                <a:latin typeface="Comic Sans MS" panose="030F0702030302020204" pitchFamily="66" charset="0"/>
              </a:rPr>
              <a:t>Vocabulary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505200"/>
            <a:ext cx="7010400" cy="2438400"/>
          </a:xfrm>
        </p:spPr>
        <p:txBody>
          <a:bodyPr/>
          <a:lstStyle/>
          <a:p>
            <a:pPr algn="ctr" eaLnBrk="1" hangingPunct="1"/>
            <a:r>
              <a:rPr lang="en-US" altLang="en-US" sz="8800" b="1" smtClean="0">
                <a:solidFill>
                  <a:srgbClr val="6600CC"/>
                </a:solidFill>
                <a:latin typeface="Comic Sans MS" panose="030F0702030302020204" pitchFamily="66" charset="0"/>
              </a:rPr>
              <a:t>Unit 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ctrTitle"/>
          </p:nvPr>
        </p:nvSpPr>
        <p:spPr>
          <a:xfrm>
            <a:off x="1233488" y="141288"/>
            <a:ext cx="6618287" cy="1236662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Ephemeral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888" y="1879600"/>
            <a:ext cx="7735887" cy="23701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dirty="0" smtClean="0"/>
              <a:t>Connotation- Neutral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US" dirty="0" smtClean="0"/>
              <a:t>Etymology-  </a:t>
            </a:r>
            <a:r>
              <a:rPr lang="en-US" dirty="0"/>
              <a:t>Greek </a:t>
            </a:r>
            <a:r>
              <a:rPr lang="en-US" i="1" dirty="0" err="1"/>
              <a:t>ephēmeros</a:t>
            </a:r>
            <a:r>
              <a:rPr lang="en-US" i="1" dirty="0"/>
              <a:t> </a:t>
            </a:r>
            <a:r>
              <a:rPr lang="en-US" i="1" dirty="0" smtClean="0"/>
              <a:t>-</a:t>
            </a:r>
            <a:r>
              <a:rPr lang="en-US" dirty="0" smtClean="0"/>
              <a:t>lasting</a:t>
            </a:r>
            <a:r>
              <a:rPr lang="en-US" dirty="0"/>
              <a:t> only a day, 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US" dirty="0" smtClean="0"/>
              <a:t>from </a:t>
            </a:r>
            <a:r>
              <a:rPr lang="en-US" i="1" dirty="0" err="1" smtClean="0"/>
              <a:t>hēmera</a:t>
            </a:r>
            <a:r>
              <a:rPr lang="en-US" i="1" dirty="0"/>
              <a:t> </a:t>
            </a:r>
            <a:r>
              <a:rPr lang="en-US" i="1" dirty="0" smtClean="0"/>
              <a:t>-</a:t>
            </a:r>
            <a:r>
              <a:rPr lang="en-US" dirty="0" smtClean="0"/>
              <a:t>day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dirty="0"/>
          </a:p>
        </p:txBody>
      </p:sp>
      <p:pic>
        <p:nvPicPr>
          <p:cNvPr id="95236" name="Picture 2" descr="http://www.utdallas.edu/news/imgs/photos-2013-11/jfk-550-2013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3462338"/>
            <a:ext cx="1709737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7" descr="20080829120917_epheme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3433763"/>
            <a:ext cx="3763963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Picture 5" descr="Ephemeral_love_by_Kya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3427413"/>
            <a:ext cx="2324100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Felicitous</a:t>
            </a:r>
          </a:p>
        </p:txBody>
      </p:sp>
      <p:sp>
        <p:nvSpPr>
          <p:cNvPr id="96259" name="Rectangle 2"/>
          <p:cNvSpPr>
            <a:spLocks/>
          </p:cNvSpPr>
          <p:nvPr/>
        </p:nvSpPr>
        <p:spPr bwMode="auto">
          <a:xfrm>
            <a:off x="788988" y="1500188"/>
            <a:ext cx="7212012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1688"/>
              </a:spcBef>
              <a:buSzPct val="171000"/>
              <a:buFont typeface="Gill Sans" charset="0"/>
              <a:buChar char="•"/>
              <a:defRPr sz="30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901700" indent="-401638">
              <a:spcBef>
                <a:spcPts val="1688"/>
              </a:spcBef>
              <a:buSzPct val="171000"/>
              <a:buFont typeface="Gill Sans" charset="0"/>
              <a:buChar char="•"/>
              <a:defRPr sz="30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212850" indent="-401638">
              <a:spcBef>
                <a:spcPts val="1688"/>
              </a:spcBef>
              <a:buSzPct val="171000"/>
              <a:buFont typeface="Gill Sans" charset="0"/>
              <a:buChar char="•"/>
              <a:defRPr sz="30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525588" indent="-401638">
              <a:spcBef>
                <a:spcPts val="1688"/>
              </a:spcBef>
              <a:buSzPct val="171000"/>
              <a:buFont typeface="Gill Sans" charset="0"/>
              <a:buChar char="•"/>
              <a:defRPr sz="30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838325" indent="-401638">
              <a:spcBef>
                <a:spcPts val="1688"/>
              </a:spcBef>
              <a:buSzPct val="171000"/>
              <a:buFont typeface="Gill Sans" charset="0"/>
              <a:buChar char="•"/>
              <a:defRPr sz="30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295525" indent="-401638" eaLnBrk="0" fontAlgn="base" hangingPunct="0">
              <a:spcBef>
                <a:spcPts val="168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0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752725" indent="-401638" eaLnBrk="0" fontAlgn="base" hangingPunct="0">
              <a:spcBef>
                <a:spcPts val="168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0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209925" indent="-401638" eaLnBrk="0" fontAlgn="base" hangingPunct="0">
              <a:spcBef>
                <a:spcPts val="168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0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667125" indent="-401638" eaLnBrk="0" fontAlgn="base" hangingPunct="0">
              <a:spcBef>
                <a:spcPts val="168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0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en-US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en-US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ea typeface="Gill Sans" charset="0"/>
                <a:cs typeface="Gill Sans" charset="0"/>
              </a:rPr>
              <a:t>Connotation: Positive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ea typeface="Gill Sans" charset="0"/>
                <a:cs typeface="Gill Sans" charset="0"/>
              </a:rPr>
              <a:t>Etymology: </a:t>
            </a:r>
            <a:r>
              <a:rPr lang="en-US" altLang="en-US" sz="2000">
                <a:solidFill>
                  <a:srgbClr val="00000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rPr>
              <a:t>Old French </a:t>
            </a:r>
            <a:r>
              <a:rPr lang="en-US" altLang="en-US" sz="2000">
                <a:solidFill>
                  <a:srgbClr val="000000"/>
                </a:solidFill>
                <a:latin typeface="Georgia Italic" panose="02040502050405090303" pitchFamily="18" charset="0"/>
                <a:ea typeface="Georgia Italic" panose="02040502050405090303" pitchFamily="18" charset="0"/>
                <a:cs typeface="Georgia Italic" panose="02040502050405090303" pitchFamily="18" charset="0"/>
                <a:sym typeface="Georgia Italic" panose="02040502050405090303" pitchFamily="18" charset="0"/>
              </a:rPr>
              <a:t>felicite</a:t>
            </a:r>
            <a:r>
              <a:rPr lang="en-US" altLang="en-US" sz="2000">
                <a:solidFill>
                  <a:srgbClr val="00000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rPr>
              <a:t> "happiness,"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rPr>
              <a:t>from Latin </a:t>
            </a:r>
            <a:r>
              <a:rPr lang="en-US" altLang="en-US" sz="2000">
                <a:solidFill>
                  <a:srgbClr val="000000"/>
                </a:solidFill>
                <a:latin typeface="Georgia Italic" panose="02040502050405090303" pitchFamily="18" charset="0"/>
                <a:ea typeface="Georgia Italic" panose="02040502050405090303" pitchFamily="18" charset="0"/>
                <a:cs typeface="Georgia Italic" panose="02040502050405090303" pitchFamily="18" charset="0"/>
                <a:sym typeface="Georgia Italic" panose="02040502050405090303" pitchFamily="18" charset="0"/>
              </a:rPr>
              <a:t>felicitatem</a:t>
            </a:r>
            <a:r>
              <a:rPr lang="en-US" altLang="en-US" sz="2000">
                <a:solidFill>
                  <a:srgbClr val="00000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rPr>
              <a:t> "happiness, fertility,"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rPr>
              <a:t>from </a:t>
            </a:r>
            <a:r>
              <a:rPr lang="en-US" altLang="en-US" sz="2000">
                <a:solidFill>
                  <a:srgbClr val="000000"/>
                </a:solidFill>
                <a:latin typeface="Georgia Italic" panose="02040502050405090303" pitchFamily="18" charset="0"/>
                <a:ea typeface="Georgia Italic" panose="02040502050405090303" pitchFamily="18" charset="0"/>
                <a:cs typeface="Georgia Italic" panose="02040502050405090303" pitchFamily="18" charset="0"/>
                <a:sym typeface="Georgia Italic" panose="02040502050405090303" pitchFamily="18" charset="0"/>
              </a:rPr>
              <a:t>felix</a:t>
            </a:r>
            <a:r>
              <a:rPr lang="en-US" altLang="en-US" sz="2000">
                <a:solidFill>
                  <a:srgbClr val="00000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rPr>
              <a:t> "happy, fortunate, fruitful, fertile,"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rPr>
              <a:t>from Latin root </a:t>
            </a:r>
            <a:r>
              <a:rPr lang="en-US" altLang="en-US" sz="2000">
                <a:solidFill>
                  <a:srgbClr val="000000"/>
                </a:solidFill>
                <a:latin typeface="Georgia Italic" panose="02040502050405090303" pitchFamily="18" charset="0"/>
                <a:ea typeface="Georgia Italic" panose="02040502050405090303" pitchFamily="18" charset="0"/>
                <a:cs typeface="Georgia Italic" panose="02040502050405090303" pitchFamily="18" charset="0"/>
                <a:sym typeface="Georgia Italic" panose="02040502050405090303" pitchFamily="18" charset="0"/>
              </a:rPr>
              <a:t>*fe-</a:t>
            </a:r>
            <a:r>
              <a:rPr lang="en-US" altLang="en-US" sz="2000">
                <a:solidFill>
                  <a:srgbClr val="00000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rPr>
              <a:t>, "to suck, suckle, produce, yield" (see </a:t>
            </a:r>
            <a:r>
              <a:rPr lang="en-US" altLang="en-US" sz="2000" u="sng">
                <a:solidFill>
                  <a:srgbClr val="680018"/>
                </a:solidFill>
                <a:latin typeface="Georgia Bold Italic" panose="02040802050405090203" pitchFamily="18" charset="0"/>
                <a:ea typeface="Georgia Bold Italic" panose="02040802050405090203" pitchFamily="18" charset="0"/>
                <a:cs typeface="Georgia Bold Italic" panose="02040802050405090203" pitchFamily="18" charset="0"/>
                <a:sym typeface="Georgia Bold Italic" panose="02040802050405090203" pitchFamily="18" charset="0"/>
                <a:hlinkClick r:id="rId2"/>
              </a:rPr>
              <a:t>fecund</a:t>
            </a:r>
            <a:r>
              <a:rPr lang="en-US" altLang="en-US" sz="2000">
                <a:solidFill>
                  <a:srgbClr val="00000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rPr>
              <a:t>).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en-US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en-US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pic>
        <p:nvPicPr>
          <p:cNvPr id="962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4267200"/>
            <a:ext cx="43735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7200" b="1" smtClean="0">
                <a:solidFill>
                  <a:srgbClr val="6600CC"/>
                </a:solidFill>
                <a:latin typeface="Comic Sans MS" panose="030F0702030302020204" pitchFamily="66" charset="0"/>
              </a:rPr>
              <a:t>FURTIVE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>
                <a:latin typeface="Comic Sans MS" panose="030F0702030302020204" pitchFamily="66" charset="0"/>
              </a:rPr>
              <a:t>Connotation: negative</a:t>
            </a:r>
          </a:p>
          <a:p>
            <a:pPr eaLnBrk="1" hangingPunct="1"/>
            <a:r>
              <a:rPr lang="en-US" altLang="en-US" sz="2800" b="1" smtClean="0">
                <a:latin typeface="Comic Sans MS" panose="030F0702030302020204" pitchFamily="66" charset="0"/>
              </a:rPr>
              <a:t>Etymology: </a:t>
            </a:r>
            <a:r>
              <a:rPr lang="en-US" altLang="en-US" sz="2800" smtClean="0"/>
              <a:t>Latin </a:t>
            </a:r>
            <a:r>
              <a:rPr lang="en-US" altLang="en-US" sz="2800" i="1" smtClean="0"/>
              <a:t>furtīvus </a:t>
            </a:r>
            <a:r>
              <a:rPr lang="en-US" altLang="en-US" sz="2800" smtClean="0"/>
              <a:t>stolen, clandestine, from </a:t>
            </a:r>
            <a:r>
              <a:rPr lang="en-US" altLang="en-US" sz="2800" i="1" smtClean="0"/>
              <a:t>furtum </a:t>
            </a:r>
            <a:r>
              <a:rPr lang="en-US" altLang="en-US" sz="2800" smtClean="0"/>
              <a:t>a theft, from </a:t>
            </a:r>
            <a:r>
              <a:rPr lang="en-US" altLang="en-US" sz="2800" i="1" smtClean="0"/>
              <a:t>fūr </a:t>
            </a:r>
            <a:r>
              <a:rPr lang="en-US" altLang="en-US" sz="2800" smtClean="0"/>
              <a:t>a thief</a:t>
            </a:r>
            <a:endParaRPr lang="en-US" altLang="en-US" sz="2800" b="1" smtClean="0">
              <a:latin typeface="Comic Sans MS" panose="030F0702030302020204" pitchFamily="66" charset="0"/>
            </a:endParaRPr>
          </a:p>
          <a:p>
            <a:pPr eaLnBrk="1" hangingPunct="1"/>
            <a:endParaRPr lang="en-US" altLang="en-US" smtClean="0"/>
          </a:p>
        </p:txBody>
      </p:sp>
      <p:sp>
        <p:nvSpPr>
          <p:cNvPr id="97284" name="AutoShape 6" descr="Image result for fur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pic>
        <p:nvPicPr>
          <p:cNvPr id="9728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3810000"/>
            <a:ext cx="2571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Picture 9" descr="File:INF3-236 Anti-rumour and careless talk Furtive Fritz is always liste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3122613"/>
            <a:ext cx="2220912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7" name="Rectangle 3"/>
          <p:cNvSpPr>
            <a:spLocks noChangeArrowheads="1"/>
          </p:cNvSpPr>
          <p:nvPr/>
        </p:nvSpPr>
        <p:spPr bwMode="auto">
          <a:xfrm>
            <a:off x="6138863" y="6272213"/>
            <a:ext cx="2286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100">
                <a:solidFill>
                  <a:srgbClr val="000000"/>
                </a:solidFill>
              </a:rPr>
              <a:t>British WWII Anti-German Propaganda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ubtitle 2"/>
          <p:cNvSpPr>
            <a:spLocks noGrp="1"/>
          </p:cNvSpPr>
          <p:nvPr>
            <p:ph type="subTitle" idx="1"/>
          </p:nvPr>
        </p:nvSpPr>
        <p:spPr>
          <a:xfrm>
            <a:off x="2514600" y="381000"/>
            <a:ext cx="4267200" cy="685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GARRISH</a:t>
            </a:r>
          </a:p>
        </p:txBody>
      </p:sp>
      <p:sp>
        <p:nvSpPr>
          <p:cNvPr id="98307" name="TextBox 3"/>
          <p:cNvSpPr txBox="1">
            <a:spLocks noChangeArrowheads="1"/>
          </p:cNvSpPr>
          <p:nvPr/>
        </p:nvSpPr>
        <p:spPr bwMode="auto">
          <a:xfrm>
            <a:off x="990600" y="1143000"/>
            <a:ext cx="71628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CONNOTATION: NEGATIVE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ETYMOLOGY: Middle English gawren "to stare" (perhaps from Old Norse gaurr "rough fellow")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98308" name="Picture 2" descr="Some might consider this necklace garis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52800"/>
            <a:ext cx="4953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6000" b="1" smtClean="0">
                <a:solidFill>
                  <a:srgbClr val="6600CC"/>
                </a:solidFill>
                <a:latin typeface="Comic Sans MS" panose="030F0702030302020204" pitchFamily="66" charset="0"/>
              </a:rPr>
              <a:t>ILLUSORY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b="1" smtClean="0">
                <a:latin typeface="Comic Sans MS" panose="030F0702030302020204" pitchFamily="66" charset="0"/>
              </a:rPr>
              <a:t>Connotation: negative</a:t>
            </a:r>
          </a:p>
          <a:p>
            <a:pPr eaLnBrk="1" hangingPunct="1"/>
            <a:r>
              <a:rPr lang="en-US" altLang="en-US" sz="2400" b="1" smtClean="0">
                <a:latin typeface="Comic Sans MS" panose="030F0702030302020204" pitchFamily="66" charset="0"/>
              </a:rPr>
              <a:t>Etymology: </a:t>
            </a:r>
            <a:r>
              <a:rPr lang="en-US" altLang="en-US" sz="2000" smtClean="0"/>
              <a:t>Late Latin </a:t>
            </a:r>
            <a:r>
              <a:rPr lang="en-US" altLang="en-US" sz="2000" i="1" smtClean="0"/>
              <a:t>illusorius </a:t>
            </a:r>
            <a:r>
              <a:rPr lang="en-US" altLang="en-US" sz="2000" smtClean="0"/>
              <a:t>"ironical, of a mocking character," </a:t>
            </a:r>
          </a:p>
          <a:p>
            <a:pPr eaLnBrk="1" hangingPunct="1"/>
            <a:r>
              <a:rPr lang="en-US" altLang="en-US" sz="2000" smtClean="0"/>
              <a:t>from </a:t>
            </a:r>
            <a:r>
              <a:rPr lang="en-US" altLang="en-US" sz="2000" i="1" smtClean="0"/>
              <a:t>illus-</a:t>
            </a:r>
            <a:r>
              <a:rPr lang="en-US" altLang="en-US" sz="2000" smtClean="0"/>
              <a:t>, past participle stem of Latin </a:t>
            </a:r>
            <a:r>
              <a:rPr lang="en-US" altLang="en-US" sz="2000" i="1" smtClean="0"/>
              <a:t>illudere </a:t>
            </a:r>
            <a:r>
              <a:rPr lang="en-US" altLang="en-US" sz="2000" smtClean="0"/>
              <a:t>"mock at," </a:t>
            </a:r>
          </a:p>
          <a:p>
            <a:pPr eaLnBrk="1" hangingPunct="1"/>
            <a:r>
              <a:rPr lang="en-US" altLang="en-US" sz="2000" smtClean="0"/>
              <a:t>literally "toplay with,"  (</a:t>
            </a:r>
            <a:r>
              <a:rPr lang="en-US" altLang="en-US" sz="2000" smtClean="0">
                <a:hlinkClick r:id="rId2"/>
              </a:rPr>
              <a:t>in-</a:t>
            </a:r>
            <a:r>
              <a:rPr lang="en-US" altLang="en-US" sz="2000" smtClean="0"/>
              <a:t>  + </a:t>
            </a:r>
            <a:r>
              <a:rPr lang="en-US" altLang="en-US" sz="2000" i="1" smtClean="0"/>
              <a:t>ludere </a:t>
            </a:r>
            <a:r>
              <a:rPr lang="en-US" altLang="en-US" sz="2000" smtClean="0"/>
              <a:t>"to play" (see </a:t>
            </a:r>
            <a:r>
              <a:rPr lang="en-US" altLang="en-US" sz="2000" smtClean="0">
                <a:hlinkClick r:id="rId3"/>
              </a:rPr>
              <a:t>ludicrous</a:t>
            </a:r>
            <a:r>
              <a:rPr lang="en-US" altLang="en-US" sz="2000" smtClean="0"/>
              <a:t> )</a:t>
            </a:r>
            <a:endParaRPr lang="en-US" altLang="en-US" sz="2000" b="1" smtClean="0">
              <a:latin typeface="Comic Sans MS" panose="030F0702030302020204" pitchFamily="66" charset="0"/>
            </a:endParaRPr>
          </a:p>
          <a:p>
            <a:pPr eaLnBrk="1" hangingPunct="1"/>
            <a:endParaRPr lang="en-US" altLang="en-US" smtClean="0"/>
          </a:p>
        </p:txBody>
      </p:sp>
      <p:pic>
        <p:nvPicPr>
          <p:cNvPr id="99332" name="Picture 5" descr="expandingshrinkingho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05200"/>
            <a:ext cx="3733800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latin typeface="Aharoni" panose="02010803020104030203" pitchFamily="2" charset="-79"/>
                <a:cs typeface="Aharoni" panose="02010803020104030203" pitchFamily="2" charset="-79"/>
              </a:rPr>
              <a:t>INDIGENT</a:t>
            </a:r>
          </a:p>
        </p:txBody>
      </p:sp>
      <p:sp>
        <p:nvSpPr>
          <p:cNvPr id="100355" name="TextBox 4"/>
          <p:cNvSpPr txBox="1">
            <a:spLocks noChangeArrowheads="1"/>
          </p:cNvSpPr>
          <p:nvPr/>
        </p:nvSpPr>
        <p:spPr bwMode="auto">
          <a:xfrm>
            <a:off x="1295400" y="1119188"/>
            <a:ext cx="7696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CONNOTATION: NEGATIVE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ETYMOLOGY: </a:t>
            </a:r>
            <a:r>
              <a:rPr lang="en-US" altLang="en-US" sz="2400">
                <a:latin typeface="Arial" panose="020B0604020202020204" pitchFamily="34" charset="0"/>
              </a:rPr>
              <a:t>Latin </a:t>
            </a:r>
            <a:r>
              <a:rPr lang="en-US" altLang="en-US" sz="2400" i="1">
                <a:latin typeface="Arial" panose="020B0604020202020204" pitchFamily="34" charset="0"/>
              </a:rPr>
              <a:t>indigēre </a:t>
            </a:r>
            <a:r>
              <a:rPr lang="en-US" altLang="en-US" sz="2400">
                <a:latin typeface="Arial" panose="020B0604020202020204" pitchFamily="34" charset="0"/>
              </a:rPr>
              <a:t>to need, from </a:t>
            </a:r>
            <a:r>
              <a:rPr lang="en-US" altLang="en-US" sz="2400" i="1">
                <a:latin typeface="Arial" panose="020B0604020202020204" pitchFamily="34" charset="0"/>
              </a:rPr>
              <a:t>egēre </a:t>
            </a:r>
            <a:r>
              <a:rPr lang="en-US" altLang="en-US" sz="2400">
                <a:latin typeface="Arial" panose="020B0604020202020204" pitchFamily="34" charset="0"/>
              </a:rPr>
              <a:t>to lack</a:t>
            </a: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100356" name="Picture 2" descr="An indigent ma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24200"/>
            <a:ext cx="487680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latin typeface="Aharoni" panose="02010803020104030203" pitchFamily="2" charset="-79"/>
                <a:cs typeface="Aharoni" panose="02010803020104030203" pitchFamily="2" charset="-79"/>
              </a:rPr>
              <a:t>INORDINATE</a:t>
            </a:r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7239000" cy="3048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smtClean="0"/>
              <a:t>CONNOTATION: NEGATIVE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smtClean="0"/>
              <a:t>ETYMOLOGY: Latin </a:t>
            </a:r>
            <a:r>
              <a:rPr lang="en-US" altLang="en-US" sz="2400" i="1" smtClean="0"/>
              <a:t>inordinātus </a:t>
            </a:r>
            <a:r>
              <a:rPr lang="en-US" altLang="en-US" sz="2400" smtClean="0"/>
              <a:t>disordered, from </a:t>
            </a:r>
            <a:r>
              <a:rPr lang="en-US" altLang="en-US" sz="2400" u="sng" smtClean="0"/>
              <a:t>in-</a:t>
            </a:r>
            <a:r>
              <a:rPr lang="en-US" altLang="en-US" sz="2400" smtClean="0"/>
              <a:t> +</a:t>
            </a:r>
            <a:r>
              <a:rPr lang="en-US" altLang="en-US" sz="2400" i="1" smtClean="0"/>
              <a:t>ordināre </a:t>
            </a:r>
            <a:r>
              <a:rPr lang="en-US" altLang="en-US" sz="2400" smtClean="0"/>
              <a:t>to put in order</a:t>
            </a:r>
          </a:p>
        </p:txBody>
      </p:sp>
      <p:pic>
        <p:nvPicPr>
          <p:cNvPr id="101380" name="Picture 2" descr="of the Week: Inordinate - An excessive or extravagant amount. Exampl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0"/>
          <a:stretch>
            <a:fillRect/>
          </a:stretch>
        </p:blipFill>
        <p:spPr bwMode="auto">
          <a:xfrm>
            <a:off x="4191000" y="2438400"/>
            <a:ext cx="24384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Jettison</a:t>
            </a: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971800"/>
            <a:ext cx="4440238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4" name="Rectangle 1"/>
          <p:cNvSpPr>
            <a:spLocks noChangeArrowheads="1"/>
          </p:cNvSpPr>
          <p:nvPr/>
        </p:nvSpPr>
        <p:spPr bwMode="auto">
          <a:xfrm>
            <a:off x="1219200" y="1666875"/>
            <a:ext cx="7239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Connotation: neutral</a:t>
            </a:r>
          </a:p>
          <a:p>
            <a:r>
              <a:rPr lang="en-US" altLang="en-US"/>
              <a:t>Etymology:  Old French </a:t>
            </a:r>
            <a:r>
              <a:rPr lang="en-US" altLang="en-US" i="1"/>
              <a:t>getaison, </a:t>
            </a:r>
            <a:r>
              <a:rPr lang="en-US" altLang="en-US"/>
              <a:t>ultimately from Latin </a:t>
            </a:r>
            <a:r>
              <a:rPr lang="en-US" altLang="en-US" i="1"/>
              <a:t>jactātiō </a:t>
            </a:r>
            <a:r>
              <a:rPr lang="en-US" altLang="en-US"/>
              <a:t>a tossing about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Misanthrope</a:t>
            </a:r>
            <a:endParaRPr lang="en-US" dirty="0"/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7620000" cy="48466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Connotation: negative</a:t>
            </a:r>
          </a:p>
          <a:p>
            <a:pPr eaLnBrk="1" hangingPunct="1">
              <a:defRPr/>
            </a:pPr>
            <a:r>
              <a:rPr lang="en-US" altLang="en-US" dirty="0" smtClean="0"/>
              <a:t>Etymology: </a:t>
            </a:r>
            <a:r>
              <a:rPr lang="en-US" altLang="en-US" sz="2800" dirty="0" smtClean="0"/>
              <a:t> </a:t>
            </a:r>
            <a:r>
              <a:rPr lang="en-US" sz="2800" dirty="0"/>
              <a:t> Greek </a:t>
            </a:r>
            <a:r>
              <a:rPr lang="en-US" sz="2800" i="1" dirty="0" err="1"/>
              <a:t>mīsanthrōpos</a:t>
            </a:r>
            <a:r>
              <a:rPr lang="en-US" sz="2800" i="1" dirty="0"/>
              <a:t>, </a:t>
            </a:r>
            <a:endParaRPr lang="en-US" sz="2800" i="1" dirty="0" smtClean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800" i="1" dirty="0"/>
              <a:t>	</a:t>
            </a:r>
            <a:r>
              <a:rPr lang="en-US" sz="2800" dirty="0" smtClean="0"/>
              <a:t>from</a:t>
            </a:r>
            <a:r>
              <a:rPr lang="en-US" sz="2800" dirty="0"/>
              <a:t> </a:t>
            </a:r>
            <a:r>
              <a:rPr lang="en-US" sz="2800" i="1" dirty="0" err="1"/>
              <a:t>misos</a:t>
            </a:r>
            <a:r>
              <a:rPr lang="en-US" sz="2800" i="1" dirty="0"/>
              <a:t> </a:t>
            </a:r>
            <a:r>
              <a:rPr lang="en-US" sz="2800" dirty="0"/>
              <a:t>hatred +</a:t>
            </a:r>
            <a:r>
              <a:rPr lang="en-US" sz="2800" i="1" dirty="0" err="1"/>
              <a:t>anthrōpos</a:t>
            </a:r>
            <a:r>
              <a:rPr lang="en-US" sz="2800" i="1" dirty="0"/>
              <a:t> </a:t>
            </a:r>
            <a:r>
              <a:rPr lang="en-US" sz="2800" dirty="0"/>
              <a:t>man</a:t>
            </a:r>
            <a:endParaRPr lang="en-US" altLang="en-US" sz="2800" dirty="0" smtClean="0"/>
          </a:p>
        </p:txBody>
      </p:sp>
      <p:pic>
        <p:nvPicPr>
          <p:cNvPr id="103428" name="Picture 2" descr="http://www.getcartoonwallpaper.com/wp-content/uploads/2014/04/Joker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05200"/>
            <a:ext cx="4876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7200" b="1" smtClean="0">
                <a:solidFill>
                  <a:srgbClr val="6600CC"/>
                </a:solidFill>
                <a:latin typeface="Comic Sans MS" panose="030F0702030302020204" pitchFamily="66" charset="0"/>
              </a:rPr>
              <a:t>PERTINACIOUS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b="1" smtClean="0">
                <a:latin typeface="Comic Sans MS" panose="030F0702030302020204" pitchFamily="66" charset="0"/>
              </a:rPr>
              <a:t>Connotation: negative</a:t>
            </a:r>
          </a:p>
          <a:p>
            <a:pPr eaLnBrk="1" hangingPunct="1"/>
            <a:r>
              <a:rPr lang="en-US" altLang="en-US" sz="2400" b="1" smtClean="0">
                <a:latin typeface="Comic Sans MS" panose="030F0702030302020204" pitchFamily="66" charset="0"/>
              </a:rPr>
              <a:t>Etymology: </a:t>
            </a:r>
            <a:r>
              <a:rPr lang="en-US" altLang="en-US" sz="2400" smtClean="0"/>
              <a:t> Latin </a:t>
            </a:r>
            <a:r>
              <a:rPr lang="en-US" altLang="en-US" sz="2400" i="1" smtClean="0"/>
              <a:t>pertināx, </a:t>
            </a:r>
          </a:p>
          <a:p>
            <a:pPr eaLnBrk="1" hangingPunct="1"/>
            <a:r>
              <a:rPr lang="en-US" altLang="en-US" sz="2400" smtClean="0"/>
              <a:t>from </a:t>
            </a:r>
            <a:r>
              <a:rPr lang="en-US" altLang="en-US" sz="2400" i="1" smtClean="0"/>
              <a:t>per- </a:t>
            </a:r>
            <a:r>
              <a:rPr lang="en-US" altLang="en-US" sz="2400" smtClean="0"/>
              <a:t>(intensive) + </a:t>
            </a:r>
          </a:p>
          <a:p>
            <a:pPr eaLnBrk="1" hangingPunct="1"/>
            <a:r>
              <a:rPr lang="en-US" altLang="en-US" sz="2400" i="1" smtClean="0"/>
              <a:t>tenāx </a:t>
            </a:r>
            <a:r>
              <a:rPr lang="en-US" altLang="en-US" sz="2400" smtClean="0"/>
              <a:t>clinging, from </a:t>
            </a:r>
            <a:r>
              <a:rPr lang="en-US" altLang="en-US" sz="2400" i="1" smtClean="0"/>
              <a:t>tenēre </a:t>
            </a:r>
            <a:r>
              <a:rPr lang="en-US" altLang="en-US" sz="2400" smtClean="0"/>
              <a:t>to hold</a:t>
            </a:r>
            <a:endParaRPr lang="en-US" altLang="en-US" sz="2400" b="1" smtClean="0">
              <a:latin typeface="Comic Sans MS" panose="030F0702030302020204" pitchFamily="66" charset="0"/>
            </a:endParaRPr>
          </a:p>
          <a:p>
            <a:pPr eaLnBrk="1" hangingPunct="1"/>
            <a:endParaRPr lang="en-US" altLang="en-US" smtClean="0"/>
          </a:p>
        </p:txBody>
      </p:sp>
      <p:pic>
        <p:nvPicPr>
          <p:cNvPr id="104452" name="Picture 5" descr="pandas2008122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31226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8000" b="1" smtClean="0">
                <a:solidFill>
                  <a:srgbClr val="6600CC"/>
                </a:solidFill>
                <a:latin typeface="Comic Sans MS" panose="030F0702030302020204" pitchFamily="66" charset="0"/>
              </a:rPr>
              <a:t>ALLAY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>
                <a:latin typeface="Comic Sans MS" panose="030F0702030302020204" pitchFamily="66" charset="0"/>
              </a:rPr>
              <a:t>Connotation: positive</a:t>
            </a:r>
          </a:p>
          <a:p>
            <a:pPr eaLnBrk="1" hangingPunct="1"/>
            <a:r>
              <a:rPr lang="en-US" altLang="en-US" sz="2800" b="1" smtClean="0">
                <a:latin typeface="Comic Sans MS" panose="030F0702030302020204" pitchFamily="66" charset="0"/>
              </a:rPr>
              <a:t>Etymology:</a:t>
            </a:r>
            <a:r>
              <a:rPr lang="en-US" altLang="en-US" sz="2800" i="1" smtClean="0"/>
              <a:t> </a:t>
            </a:r>
            <a:r>
              <a:rPr lang="en-US" altLang="en-US" sz="2800" smtClean="0"/>
              <a:t>Old English </a:t>
            </a:r>
            <a:r>
              <a:rPr lang="en-US" altLang="en-US" sz="2800" i="1" smtClean="0"/>
              <a:t>ālecgan </a:t>
            </a:r>
            <a:r>
              <a:rPr lang="en-US" altLang="en-US" sz="2800" smtClean="0"/>
              <a:t>to put down, allay ( </a:t>
            </a:r>
            <a:r>
              <a:rPr lang="en-US" altLang="en-US" sz="2800" i="1" smtClean="0"/>
              <a:t>ā- </a:t>
            </a:r>
            <a:r>
              <a:rPr lang="en-US" altLang="en-US" sz="2800" smtClean="0"/>
              <a:t>+ </a:t>
            </a:r>
            <a:r>
              <a:rPr lang="en-US" altLang="en-US" sz="2800" i="1" smtClean="0"/>
              <a:t>lecgan </a:t>
            </a:r>
            <a:r>
              <a:rPr lang="en-US" altLang="en-US" sz="2800" smtClean="0"/>
              <a:t>to </a:t>
            </a:r>
            <a:r>
              <a:rPr lang="en-US" altLang="en-US" sz="2800" smtClean="0">
                <a:hlinkClick r:id="rId2"/>
              </a:rPr>
              <a:t>lay</a:t>
            </a:r>
            <a:r>
              <a:rPr lang="en-US" altLang="en-US" sz="2800" smtClean="0"/>
              <a:t>)</a:t>
            </a:r>
            <a:endParaRPr lang="en-US" altLang="en-US" sz="2800" b="1" smtClean="0">
              <a:latin typeface="Comic Sans MS" panose="030F0702030302020204" pitchFamily="66" charset="0"/>
            </a:endParaRPr>
          </a:p>
        </p:txBody>
      </p:sp>
      <p:pic>
        <p:nvPicPr>
          <p:cNvPr id="87044" name="Picture 5" descr="allevi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98875"/>
            <a:ext cx="3657600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7200" b="1" smtClean="0">
                <a:solidFill>
                  <a:srgbClr val="6600CC"/>
                </a:solidFill>
                <a:latin typeface="Comic Sans MS" panose="030F0702030302020204" pitchFamily="66" charset="0"/>
              </a:rPr>
              <a:t>PICAYUNE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>
                <a:latin typeface="Comic Sans MS" panose="030F0702030302020204" pitchFamily="66" charset="0"/>
              </a:rPr>
              <a:t>Connotation: negative</a:t>
            </a:r>
          </a:p>
          <a:p>
            <a:pPr eaLnBrk="1" hangingPunct="1"/>
            <a:r>
              <a:rPr lang="en-US" altLang="en-US" sz="2800" b="1" smtClean="0">
                <a:latin typeface="Comic Sans MS" panose="030F0702030302020204" pitchFamily="66" charset="0"/>
              </a:rPr>
              <a:t>Etymology: </a:t>
            </a:r>
            <a:r>
              <a:rPr lang="en-US" altLang="en-US" sz="2800" smtClean="0"/>
              <a:t> Provençal </a:t>
            </a:r>
            <a:r>
              <a:rPr lang="en-US" altLang="en-US" sz="2800" i="1" smtClean="0"/>
              <a:t>picaioun </a:t>
            </a:r>
            <a:r>
              <a:rPr lang="en-US" altLang="en-US" sz="2800" smtClean="0"/>
              <a:t>small copper   coin(compare French </a:t>
            </a:r>
            <a:r>
              <a:rPr lang="en-US" altLang="en-US" sz="2800" i="1" smtClean="0"/>
              <a:t>picaillons</a:t>
            </a:r>
            <a:r>
              <a:rPr lang="en-US" altLang="en-US" sz="2800" smtClean="0"/>
              <a:t>)</a:t>
            </a:r>
            <a:endParaRPr lang="en-US" altLang="en-US" sz="2800" b="1" smtClean="0">
              <a:latin typeface="Comic Sans MS" panose="030F0702030302020204" pitchFamily="66" charset="0"/>
            </a:endParaRPr>
          </a:p>
          <a:p>
            <a:pPr eaLnBrk="1" hangingPunct="1"/>
            <a:endParaRPr lang="en-US" altLang="en-US" smtClean="0"/>
          </a:p>
        </p:txBody>
      </p:sp>
      <p:pic>
        <p:nvPicPr>
          <p:cNvPr id="105476" name="Picture 5" descr="rte0255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24200"/>
            <a:ext cx="32353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52800"/>
            <a:ext cx="13716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Raiment</a:t>
            </a:r>
          </a:p>
        </p:txBody>
      </p:sp>
      <p:sp>
        <p:nvSpPr>
          <p:cNvPr id="106499" name="Subtitle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4419600" cy="5638800"/>
          </a:xfrm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chemeClr val="tx1"/>
                </a:solidFill>
              </a:rPr>
              <a:t>Connotation</a:t>
            </a:r>
            <a:r>
              <a:rPr lang="en-US" altLang="en-US" sz="2800" smtClean="0">
                <a:solidFill>
                  <a:schemeClr val="tx1"/>
                </a:solidFill>
              </a:rPr>
              <a:t>: Neutral</a:t>
            </a:r>
          </a:p>
          <a:p>
            <a:pPr algn="l" eaLnBrk="1" hangingPunct="1"/>
            <a:endParaRPr lang="en-US" altLang="en-US" sz="2800" smtClean="0">
              <a:solidFill>
                <a:schemeClr val="tx1"/>
              </a:solidFill>
            </a:endParaRPr>
          </a:p>
          <a:p>
            <a:pPr algn="l" eaLnBrk="1" hangingPunct="1"/>
            <a:r>
              <a:rPr lang="en-US" altLang="en-US" sz="2800" b="1" smtClean="0">
                <a:solidFill>
                  <a:schemeClr val="tx1"/>
                </a:solidFill>
              </a:rPr>
              <a:t>Etymology</a:t>
            </a:r>
            <a:r>
              <a:rPr lang="en-US" altLang="en-US" sz="2800" smtClean="0">
                <a:solidFill>
                  <a:schemeClr val="tx1"/>
                </a:solidFill>
              </a:rPr>
              <a:t>: shortening of </a:t>
            </a:r>
            <a:r>
              <a:rPr lang="en-US" altLang="en-US" sz="2800" i="1" smtClean="0">
                <a:solidFill>
                  <a:schemeClr val="tx1"/>
                </a:solidFill>
              </a:rPr>
              <a:t>arayment</a:t>
            </a:r>
            <a:r>
              <a:rPr lang="en-US" altLang="en-US" sz="2800" smtClean="0">
                <a:solidFill>
                  <a:schemeClr val="tx1"/>
                </a:solidFill>
              </a:rPr>
              <a:t> "clothing", </a:t>
            </a:r>
          </a:p>
          <a:p>
            <a:pPr algn="l" eaLnBrk="1" hangingPunct="1"/>
            <a:r>
              <a:rPr lang="en-US" altLang="en-US" sz="2800" smtClean="0">
                <a:solidFill>
                  <a:schemeClr val="tx1"/>
                </a:solidFill>
              </a:rPr>
              <a:t>from Old French </a:t>
            </a:r>
            <a:r>
              <a:rPr lang="en-US" altLang="en-US" sz="2800" i="1" smtClean="0">
                <a:solidFill>
                  <a:schemeClr val="tx1"/>
                </a:solidFill>
              </a:rPr>
              <a:t>areement</a:t>
            </a:r>
            <a:r>
              <a:rPr lang="en-US" altLang="en-US" sz="2800" smtClean="0">
                <a:solidFill>
                  <a:schemeClr val="tx1"/>
                </a:solidFill>
              </a:rPr>
              <a:t>, from </a:t>
            </a:r>
            <a:r>
              <a:rPr lang="en-US" altLang="en-US" sz="2800" i="1" smtClean="0">
                <a:solidFill>
                  <a:schemeClr val="tx1"/>
                </a:solidFill>
              </a:rPr>
              <a:t>areer</a:t>
            </a:r>
            <a:r>
              <a:rPr lang="en-US" altLang="en-US" sz="2800" smtClean="0">
                <a:solidFill>
                  <a:schemeClr val="tx1"/>
                </a:solidFill>
              </a:rPr>
              <a:t> "to array"</a:t>
            </a:r>
          </a:p>
        </p:txBody>
      </p:sp>
      <p:pic>
        <p:nvPicPr>
          <p:cNvPr id="106500" name="Picture 2" descr="http://www.picturesnew.com/media/images/cloth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4368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7200" b="1" smtClean="0">
                <a:solidFill>
                  <a:srgbClr val="6600CC"/>
                </a:solidFill>
                <a:latin typeface="Comic Sans MS" panose="030F0702030302020204" pitchFamily="66" charset="0"/>
              </a:rPr>
              <a:t>BESTIAL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>
                <a:latin typeface="Comic Sans MS" panose="030F0702030302020204" pitchFamily="66" charset="0"/>
              </a:rPr>
              <a:t>Connotation: neutral, negative</a:t>
            </a:r>
          </a:p>
          <a:p>
            <a:pPr eaLnBrk="1" hangingPunct="1"/>
            <a:r>
              <a:rPr lang="en-US" altLang="en-US" sz="2800" b="1" smtClean="0">
                <a:latin typeface="Comic Sans MS" panose="030F0702030302020204" pitchFamily="66" charset="0"/>
              </a:rPr>
              <a:t>Etymology:</a:t>
            </a:r>
            <a:r>
              <a:rPr lang="en-US" altLang="en-US" sz="2800" smtClean="0"/>
              <a:t>Latin </a:t>
            </a:r>
            <a:r>
              <a:rPr lang="en-US" altLang="en-US" sz="2800" i="1" smtClean="0"/>
              <a:t>bēstiālis </a:t>
            </a:r>
            <a:r>
              <a:rPr lang="en-US" altLang="en-US" sz="2800" smtClean="0"/>
              <a:t>(Latin </a:t>
            </a:r>
            <a:r>
              <a:rPr lang="en-US" altLang="en-US" sz="2800" i="1" smtClean="0"/>
              <a:t>bēsti </a:t>
            </a:r>
            <a:r>
              <a:rPr lang="en-US" altLang="en-US" sz="2800" smtClean="0">
                <a:hlinkClick r:id="rId2"/>
              </a:rPr>
              <a:t>beast</a:t>
            </a:r>
            <a:r>
              <a:rPr lang="en-US" altLang="en-US" sz="2800" smtClean="0"/>
              <a:t> )</a:t>
            </a:r>
            <a:endParaRPr lang="en-US" altLang="en-US" sz="2800" b="1" smtClean="0">
              <a:latin typeface="Comic Sans MS" panose="030F0702030302020204" pitchFamily="66" charset="0"/>
            </a:endParaRPr>
          </a:p>
          <a:p>
            <a:pPr eaLnBrk="1" hangingPunct="1"/>
            <a:endParaRPr lang="en-US" altLang="en-US" smtClean="0"/>
          </a:p>
        </p:txBody>
      </p:sp>
      <p:pic>
        <p:nvPicPr>
          <p:cNvPr id="88068" name="Picture 5" descr="salt-point-rock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443865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6" descr="http://www.metalblast.net/wp-content/uploads/2012/06/Bestial-Holocaust-Into-The-Goat-Vulva-2012-by-Argen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4" r="4630" b="28772"/>
          <a:stretch>
            <a:fillRect/>
          </a:stretch>
        </p:blipFill>
        <p:spPr bwMode="auto">
          <a:xfrm>
            <a:off x="5410200" y="3363913"/>
            <a:ext cx="2913063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ChangeArrowheads="1"/>
          </p:cNvSpPr>
          <p:nvPr>
            <p:ph type="title"/>
          </p:nvPr>
        </p:nvSpPr>
        <p:spPr>
          <a:xfrm>
            <a:off x="893763" y="1152525"/>
            <a:ext cx="7392987" cy="892175"/>
          </a:xfrm>
        </p:spPr>
        <p:txBody>
          <a:bodyPr/>
          <a:lstStyle/>
          <a:p>
            <a:pPr eaLnBrk="1" hangingPunct="1"/>
            <a:r>
              <a:rPr lang="en-US" altLang="en-US" smtClean="0"/>
              <a:t>Convivial</a:t>
            </a:r>
          </a:p>
        </p:txBody>
      </p:sp>
      <p:sp>
        <p:nvSpPr>
          <p:cNvPr id="89091" name="Rectangle 2"/>
          <p:cNvSpPr>
            <a:spLocks noChangeArrowheads="1"/>
          </p:cNvSpPr>
          <p:nvPr>
            <p:ph type="body" idx="1"/>
          </p:nvPr>
        </p:nvSpPr>
        <p:spPr>
          <a:xfrm>
            <a:off x="669925" y="2249488"/>
            <a:ext cx="8250238" cy="3475037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latin typeface="Hobo Std"/>
                <a:ea typeface="Hobo Std"/>
                <a:cs typeface="Hobo Std"/>
                <a:sym typeface="Hobo Std"/>
              </a:rPr>
              <a:t>Connotation: Positive</a:t>
            </a:r>
          </a:p>
          <a:p>
            <a:pPr eaLnBrk="1" hangingPunct="1"/>
            <a:endParaRPr lang="en-US" altLang="en-US" sz="3200" smtClean="0">
              <a:latin typeface="Hobo Std"/>
              <a:ea typeface="ヒラギノ角ゴ ProN W6"/>
              <a:cs typeface="ヒラギノ角ゴ ProN W6"/>
              <a:sym typeface="Hobo Std"/>
            </a:endParaRPr>
          </a:p>
          <a:p>
            <a:pPr algn="l" eaLnBrk="1" hangingPunct="1"/>
            <a:r>
              <a:rPr lang="en-US" altLang="en-US" sz="3200" smtClean="0">
                <a:solidFill>
                  <a:srgbClr val="535353"/>
                </a:solidFill>
                <a:latin typeface="Hobo Std"/>
                <a:ea typeface="Hobo Std"/>
                <a:cs typeface="Hobo Std"/>
                <a:sym typeface="Hobo Std"/>
              </a:rPr>
              <a:t>Etymology: Latin </a:t>
            </a:r>
            <a:r>
              <a:rPr lang="en-US" altLang="en-US" sz="3200" smtClean="0">
                <a:solidFill>
                  <a:srgbClr val="535353"/>
                </a:solidFill>
                <a:latin typeface="Hobo Std"/>
                <a:ea typeface="Lucida Grande"/>
                <a:cs typeface="Lucida Grande"/>
                <a:sym typeface="Hobo Std"/>
              </a:rPr>
              <a:t>convīvi </a:t>
            </a:r>
            <a:r>
              <a:rPr lang="en-US" altLang="en-US" sz="3200" smtClean="0">
                <a:solidFill>
                  <a:srgbClr val="535353"/>
                </a:solidFill>
                <a:latin typeface="Hobo Std"/>
                <a:ea typeface="Hobo Std"/>
                <a:cs typeface="Hobo Std"/>
                <a:sym typeface="Hobo Std"/>
              </a:rPr>
              <a:t>(um) feast </a:t>
            </a:r>
          </a:p>
          <a:p>
            <a:pPr algn="l" eaLnBrk="1" hangingPunct="1"/>
            <a:r>
              <a:rPr lang="en-US" altLang="en-US" sz="3200" smtClean="0">
                <a:solidFill>
                  <a:srgbClr val="535353"/>
                </a:solidFill>
                <a:latin typeface="Hobo Std"/>
                <a:ea typeface="Hobo Std"/>
                <a:cs typeface="Hobo Std"/>
                <a:sym typeface="Hobo Std"/>
              </a:rPr>
              <a:t>( </a:t>
            </a:r>
            <a:r>
              <a:rPr lang="en-US" altLang="en-US" sz="3200" smtClean="0">
                <a:solidFill>
                  <a:srgbClr val="535353"/>
                </a:solidFill>
                <a:latin typeface="Hobo Std"/>
                <a:ea typeface="Lucida Grande"/>
                <a:cs typeface="Lucida Grande"/>
                <a:sym typeface="Hobo Std"/>
              </a:rPr>
              <a:t>convīv </a:t>
            </a:r>
            <a:r>
              <a:rPr lang="en-US" altLang="en-US" sz="3200" smtClean="0">
                <a:solidFill>
                  <a:srgbClr val="535353"/>
                </a:solidFill>
                <a:latin typeface="Hobo Std"/>
                <a:ea typeface="Hobo Std"/>
                <a:cs typeface="Hobo Std"/>
                <a:sym typeface="Hobo Std"/>
              </a:rPr>
              <a:t>(ere) to live together, dine together </a:t>
            </a:r>
          </a:p>
          <a:p>
            <a:pPr algn="l" eaLnBrk="1" hangingPunct="1"/>
            <a:r>
              <a:rPr lang="en-US" altLang="en-US" sz="3200" smtClean="0">
                <a:solidFill>
                  <a:srgbClr val="535353"/>
                </a:solidFill>
                <a:latin typeface="Hobo Std"/>
                <a:ea typeface="Hobo Std"/>
                <a:cs typeface="Hobo Std"/>
                <a:sym typeface="Hobo Std"/>
              </a:rPr>
              <a:t>( con- </a:t>
            </a:r>
            <a:r>
              <a:rPr lang="en-US" altLang="en-US" sz="3200" u="sng" smtClean="0">
                <a:solidFill>
                  <a:srgbClr val="2B66B4"/>
                </a:solidFill>
                <a:latin typeface="Hobo Std"/>
                <a:ea typeface="Hobo Std"/>
                <a:cs typeface="Hobo Std"/>
                <a:sym typeface="Hobo Std"/>
                <a:hlinkClick r:id="rId2"/>
              </a:rPr>
              <a:t>con-</a:t>
            </a:r>
            <a:r>
              <a:rPr lang="en-US" altLang="en-US" sz="3200" smtClean="0">
                <a:solidFill>
                  <a:srgbClr val="535353"/>
                </a:solidFill>
                <a:latin typeface="Hobo Std"/>
                <a:ea typeface="Hobo Std"/>
                <a:cs typeface="Hobo Std"/>
                <a:sym typeface="Hobo Std"/>
              </a:rPr>
              <a:t> + </a:t>
            </a:r>
            <a:r>
              <a:rPr lang="en-US" altLang="en-US" sz="3200" smtClean="0">
                <a:solidFill>
                  <a:srgbClr val="535353"/>
                </a:solidFill>
                <a:latin typeface="Hobo Std"/>
                <a:ea typeface="Lucida Grande"/>
                <a:cs typeface="Lucida Grande"/>
                <a:sym typeface="Hobo Std"/>
              </a:rPr>
              <a:t>vīvere </a:t>
            </a:r>
            <a:r>
              <a:rPr lang="en-US" altLang="en-US" sz="3200" smtClean="0">
                <a:solidFill>
                  <a:srgbClr val="535353"/>
                </a:solidFill>
                <a:latin typeface="Hobo Std"/>
                <a:ea typeface="Hobo Std"/>
                <a:cs typeface="Hobo Std"/>
                <a:sym typeface="Hobo Std"/>
              </a:rPr>
              <a:t>to live) 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890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95275"/>
            <a:ext cx="2538412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7200" b="1" smtClean="0">
                <a:solidFill>
                  <a:srgbClr val="6600CC"/>
                </a:solidFill>
                <a:latin typeface="Comic Sans MS" panose="030F0702030302020204" pitchFamily="66" charset="0"/>
              </a:rPr>
              <a:t>COTERIE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>
                <a:latin typeface="Comic Sans MS" panose="030F0702030302020204" pitchFamily="66" charset="0"/>
              </a:rPr>
              <a:t>Connotation: neutral</a:t>
            </a:r>
          </a:p>
          <a:p>
            <a:pPr eaLnBrk="1" hangingPunct="1"/>
            <a:r>
              <a:rPr lang="en-US" altLang="en-US" sz="2800" b="1" smtClean="0">
                <a:latin typeface="Comic Sans MS" panose="030F0702030302020204" pitchFamily="66" charset="0"/>
              </a:rPr>
              <a:t>Etymology: </a:t>
            </a:r>
            <a:r>
              <a:rPr lang="en-US" altLang="en-US" sz="2800" smtClean="0"/>
              <a:t>Old French: association of tenants, from </a:t>
            </a:r>
            <a:r>
              <a:rPr lang="en-US" altLang="en-US" sz="2800" i="1" smtClean="0"/>
              <a:t>cotier </a:t>
            </a:r>
            <a:r>
              <a:rPr lang="en-US" altLang="en-US" sz="2800" smtClean="0"/>
              <a:t> cottager, from Medieval Latin </a:t>
            </a:r>
            <a:r>
              <a:rPr lang="en-US" altLang="en-US" sz="2800" i="1" smtClean="0"/>
              <a:t>cotārius </a:t>
            </a:r>
            <a:r>
              <a:rPr lang="en-US" altLang="en-US" sz="2800" u="sng" smtClean="0"/>
              <a:t>cotter</a:t>
            </a:r>
            <a:endParaRPr lang="en-US" altLang="en-US" sz="2800" b="1" smtClean="0">
              <a:latin typeface="Comic Sans MS" panose="030F0702030302020204" pitchFamily="66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pic>
        <p:nvPicPr>
          <p:cNvPr id="90116" name="Picture 5" descr="the%20cli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3" r="27263"/>
          <a:stretch>
            <a:fillRect/>
          </a:stretch>
        </p:blipFill>
        <p:spPr bwMode="auto">
          <a:xfrm>
            <a:off x="6075363" y="3048000"/>
            <a:ext cx="233521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7" descr="social-networking-cliques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7200" b="1" smtClean="0">
                <a:solidFill>
                  <a:srgbClr val="6600CC"/>
                </a:solidFill>
                <a:latin typeface="Comic Sans MS" panose="030F0702030302020204" pitchFamily="66" charset="0"/>
              </a:rPr>
              <a:t>COUNTERPART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>
                <a:latin typeface="Comic Sans MS" panose="030F0702030302020204" pitchFamily="66" charset="0"/>
              </a:rPr>
              <a:t>Connotation: neutral</a:t>
            </a:r>
          </a:p>
          <a:p>
            <a:pPr eaLnBrk="1" hangingPunct="1"/>
            <a:r>
              <a:rPr lang="en-US" altLang="en-US" sz="2800" b="1" smtClean="0">
                <a:latin typeface="Comic Sans MS" panose="030F0702030302020204" pitchFamily="66" charset="0"/>
              </a:rPr>
              <a:t>Etymology:</a:t>
            </a:r>
            <a:r>
              <a:rPr lang="en-US" altLang="en-US" sz="2800" smtClean="0"/>
              <a:t> originally </a:t>
            </a:r>
            <a:r>
              <a:rPr lang="en-US" altLang="en-US" sz="2800" i="1" smtClean="0"/>
              <a:t>countre part </a:t>
            </a:r>
            <a:r>
              <a:rPr lang="en-US" altLang="en-US" sz="2800" smtClean="0"/>
              <a:t>"duplicate of a legal document," from MidFrench </a:t>
            </a:r>
            <a:r>
              <a:rPr lang="en-US" altLang="en-US" sz="2800" i="1" smtClean="0"/>
              <a:t>contrepartie</a:t>
            </a:r>
            <a:r>
              <a:rPr lang="en-US" altLang="en-US" sz="2800" smtClean="0"/>
              <a:t>, from </a:t>
            </a:r>
            <a:r>
              <a:rPr lang="en-US" altLang="en-US" sz="2800" i="1" smtClean="0"/>
              <a:t>contre </a:t>
            </a:r>
            <a:r>
              <a:rPr lang="en-US" altLang="en-US" sz="2800" smtClean="0"/>
              <a:t>"facing, opposite" + </a:t>
            </a:r>
            <a:r>
              <a:rPr lang="en-US" altLang="en-US" sz="2800" i="1" smtClean="0"/>
              <a:t>partie </a:t>
            </a:r>
            <a:r>
              <a:rPr lang="en-US" altLang="en-US" sz="2800" smtClean="0"/>
              <a:t>"copy of a person or thing," originally past participle of </a:t>
            </a:r>
            <a:r>
              <a:rPr lang="en-US" altLang="en-US" sz="2800" i="1" smtClean="0"/>
              <a:t>partir </a:t>
            </a:r>
            <a:r>
              <a:rPr lang="en-US" altLang="en-US" sz="2800" smtClean="0"/>
              <a:t>"to divide" </a:t>
            </a:r>
            <a:endParaRPr lang="en-US" altLang="en-US" sz="2800" b="1" smtClean="0">
              <a:latin typeface="Comic Sans MS" panose="030F0702030302020204" pitchFamily="66" charset="0"/>
            </a:endParaRPr>
          </a:p>
          <a:p>
            <a:pPr eaLnBrk="1" hangingPunct="1"/>
            <a:endParaRPr lang="en-US" altLang="en-US" smtClean="0"/>
          </a:p>
        </p:txBody>
      </p:sp>
      <p:pic>
        <p:nvPicPr>
          <p:cNvPr id="91140" name="Picture 5" descr="chevrolet-corvette-c6-r-race-car-48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006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7" descr="married+chat+ro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08488"/>
            <a:ext cx="2149475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7200" b="1" smtClean="0">
                <a:solidFill>
                  <a:srgbClr val="6600CC"/>
                </a:solidFill>
                <a:latin typeface="Comic Sans MS" panose="030F0702030302020204" pitchFamily="66" charset="0"/>
              </a:rPr>
              <a:t>DEMUR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>
                <a:latin typeface="Comic Sans MS" panose="030F0702030302020204" pitchFamily="66" charset="0"/>
              </a:rPr>
              <a:t>Connotation: negative</a:t>
            </a:r>
          </a:p>
          <a:p>
            <a:pPr eaLnBrk="1" hangingPunct="1"/>
            <a:r>
              <a:rPr lang="en-US" altLang="en-US" sz="2800" b="1" smtClean="0">
                <a:latin typeface="Comic Sans MS" panose="030F0702030302020204" pitchFamily="66" charset="0"/>
              </a:rPr>
              <a:t>Etymology:</a:t>
            </a:r>
            <a:r>
              <a:rPr lang="en-US" altLang="en-US" sz="2800" smtClean="0"/>
              <a:t> Latin </a:t>
            </a:r>
            <a:r>
              <a:rPr lang="en-US" altLang="en-US" sz="2800" i="1" smtClean="0"/>
              <a:t>dēmorārī  </a:t>
            </a:r>
            <a:r>
              <a:rPr lang="en-US" altLang="en-US" sz="2800" smtClean="0"/>
              <a:t>to linger, equivalent to </a:t>
            </a:r>
            <a:r>
              <a:rPr lang="en-US" altLang="en-US" sz="2800" i="1" smtClean="0"/>
              <a:t>dē- </a:t>
            </a:r>
            <a:r>
              <a:rPr lang="en-US" altLang="en-US" sz="2800" smtClean="0"/>
              <a:t>+ </a:t>
            </a:r>
            <a:r>
              <a:rPr lang="en-US" altLang="en-US" sz="2800" i="1" smtClean="0"/>
              <a:t>morārī  </a:t>
            </a:r>
            <a:r>
              <a:rPr lang="en-US" altLang="en-US" sz="2800" smtClean="0"/>
              <a:t>to delay</a:t>
            </a:r>
            <a:endParaRPr lang="en-US" altLang="en-US" sz="2800" b="1" smtClean="0">
              <a:latin typeface="Comic Sans MS" panose="030F0702030302020204" pitchFamily="66" charset="0"/>
            </a:endParaRPr>
          </a:p>
          <a:p>
            <a:pPr eaLnBrk="1" hangingPunct="1"/>
            <a:endParaRPr lang="en-US" altLang="en-US" smtClean="0"/>
          </a:p>
        </p:txBody>
      </p:sp>
      <p:pic>
        <p:nvPicPr>
          <p:cNvPr id="92164" name="Picture 7" descr="war_protest_1028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90863"/>
            <a:ext cx="32670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10" descr="ear1039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0"/>
            <a:ext cx="30099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7200" b="1" smtClean="0">
                <a:solidFill>
                  <a:srgbClr val="6600CC"/>
                </a:solidFill>
                <a:latin typeface="Comic Sans MS" panose="030F0702030302020204" pitchFamily="66" charset="0"/>
              </a:rPr>
              <a:t>EFFRONTERY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b="1" dirty="0" smtClean="0">
                <a:latin typeface="Comic Sans MS" pitchFamily="66" charset="0"/>
              </a:rPr>
              <a:t>Connotation: negative</a:t>
            </a:r>
          </a:p>
          <a:p>
            <a:pPr eaLnBrk="1" hangingPunct="1">
              <a:defRPr/>
            </a:pPr>
            <a:r>
              <a:rPr lang="en-US" altLang="en-US" sz="2800" b="1" dirty="0" smtClean="0">
                <a:latin typeface="Comic Sans MS" pitchFamily="66" charset="0"/>
              </a:rPr>
              <a:t>Etymology: </a:t>
            </a:r>
            <a:r>
              <a:rPr lang="en-US" sz="2800" dirty="0" smtClean="0"/>
              <a:t>Old</a:t>
            </a:r>
            <a:r>
              <a:rPr lang="en-US" sz="2800" dirty="0"/>
              <a:t> French </a:t>
            </a:r>
            <a:r>
              <a:rPr lang="en-US" sz="2800" i="1" dirty="0" err="1" smtClean="0"/>
              <a:t>esfront</a:t>
            </a:r>
            <a:r>
              <a:rPr lang="en-US" sz="2800" i="1" dirty="0" smtClean="0"/>
              <a:t> </a:t>
            </a:r>
            <a:r>
              <a:rPr lang="en-US" sz="2800" dirty="0" smtClean="0"/>
              <a:t>barefaced</a:t>
            </a:r>
            <a:r>
              <a:rPr lang="en-US" sz="2800" dirty="0"/>
              <a:t>, shameless, from Late Latin </a:t>
            </a:r>
            <a:r>
              <a:rPr lang="en-US" sz="2800" i="1" dirty="0" err="1"/>
              <a:t>effrons</a:t>
            </a:r>
            <a:r>
              <a:rPr lang="en-US" sz="2800" i="1" dirty="0"/>
              <a:t>, </a:t>
            </a:r>
            <a:endParaRPr lang="en-US" sz="2800" i="1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i="1" dirty="0"/>
              <a:t> </a:t>
            </a:r>
            <a:r>
              <a:rPr lang="en-US" sz="2800" i="1" dirty="0" smtClean="0"/>
              <a:t> </a:t>
            </a:r>
            <a:r>
              <a:rPr lang="en-US" sz="2800" dirty="0" smtClean="0"/>
              <a:t>literally: putting</a:t>
            </a:r>
            <a:r>
              <a:rPr lang="en-US" sz="2800" dirty="0"/>
              <a:t> forth one's forehead</a:t>
            </a:r>
            <a:endParaRPr lang="en-US" altLang="en-US" sz="2800" b="1" dirty="0" smtClean="0">
              <a:latin typeface="Comic Sans MS" pitchFamily="66" charset="0"/>
            </a:endParaRPr>
          </a:p>
          <a:p>
            <a:pPr eaLnBrk="1" hangingPunct="1">
              <a:defRPr/>
            </a:pPr>
            <a:endParaRPr lang="en-US" altLang="en-US" dirty="0" smtClean="0"/>
          </a:p>
        </p:txBody>
      </p:sp>
      <p:pic>
        <p:nvPicPr>
          <p:cNvPr id="93188" name="Picture 5" descr="impu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52800"/>
            <a:ext cx="2227263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7200" b="1" smtClean="0">
                <a:solidFill>
                  <a:srgbClr val="6600CC"/>
                </a:solidFill>
                <a:latin typeface="Comic Sans MS" panose="030F0702030302020204" pitchFamily="66" charset="0"/>
              </a:rPr>
              <a:t>EMBELLISH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>
                <a:latin typeface="Comic Sans MS" panose="030F0702030302020204" pitchFamily="66" charset="0"/>
              </a:rPr>
              <a:t>Connotation: neutral</a:t>
            </a:r>
          </a:p>
          <a:p>
            <a:pPr eaLnBrk="1" hangingPunct="1"/>
            <a:r>
              <a:rPr lang="en-US" altLang="en-US" sz="2800" b="1" smtClean="0">
                <a:latin typeface="Comic Sans MS" panose="030F0702030302020204" pitchFamily="66" charset="0"/>
              </a:rPr>
              <a:t>Etymology:</a:t>
            </a:r>
            <a:r>
              <a:rPr lang="en-US" altLang="en-US" sz="2800" smtClean="0"/>
              <a:t>French </a:t>
            </a:r>
            <a:r>
              <a:rPr lang="en-US" altLang="en-US" sz="2800" i="1" smtClean="0"/>
              <a:t>embelir, </a:t>
            </a:r>
            <a:r>
              <a:rPr lang="en-US" altLang="en-US" sz="2800" smtClean="0"/>
              <a:t>from </a:t>
            </a:r>
            <a:r>
              <a:rPr lang="en-US" altLang="en-US" sz="2800" i="1" smtClean="0"/>
              <a:t>bel </a:t>
            </a:r>
            <a:r>
              <a:rPr lang="en-US" altLang="en-US" sz="2800" smtClean="0"/>
              <a:t>beautiful</a:t>
            </a:r>
            <a:endParaRPr lang="en-US" altLang="en-US" sz="2800" b="1" smtClean="0">
              <a:latin typeface="Comic Sans MS" panose="030F0702030302020204" pitchFamily="66" charset="0"/>
            </a:endParaRPr>
          </a:p>
          <a:p>
            <a:pPr eaLnBrk="1" hangingPunct="1"/>
            <a:endParaRPr lang="en-US" altLang="en-US" smtClean="0"/>
          </a:p>
        </p:txBody>
      </p:sp>
      <p:pic>
        <p:nvPicPr>
          <p:cNvPr id="94212" name="Picture 5" descr="embellish%20log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75152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198</TotalTime>
  <Words>222</Words>
  <Application>Microsoft Office PowerPoint</Application>
  <PresentationFormat>On-screen Show (4:3)</PresentationFormat>
  <Paragraphs>86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21</vt:i4>
      </vt:variant>
    </vt:vector>
  </HeadingPairs>
  <TitlesOfParts>
    <vt:vector size="49" baseType="lpstr">
      <vt:lpstr>Arial</vt:lpstr>
      <vt:lpstr>Wingdings</vt:lpstr>
      <vt:lpstr>Calibri</vt:lpstr>
      <vt:lpstr>Gill Sans</vt:lpstr>
      <vt:lpstr>ヒラギノ角ゴ ProN W3</vt:lpstr>
      <vt:lpstr>Trebuchet MS</vt:lpstr>
      <vt:lpstr>Wingdings 2</vt:lpstr>
      <vt:lpstr>Century Gothic</vt:lpstr>
      <vt:lpstr>Wingdings 3</vt:lpstr>
      <vt:lpstr>Times New Roman</vt:lpstr>
      <vt:lpstr>Comic Sans MS</vt:lpstr>
      <vt:lpstr>Hobo Std</vt:lpstr>
      <vt:lpstr>ヒラギノ角ゴ ProN W6</vt:lpstr>
      <vt:lpstr>Lucida Grande</vt:lpstr>
      <vt:lpstr>Georgia</vt:lpstr>
      <vt:lpstr>Georgia Italic</vt:lpstr>
      <vt:lpstr>Georgia Bold Italic</vt:lpstr>
      <vt:lpstr>Aharoni</vt:lpstr>
      <vt:lpstr>Watermark</vt:lpstr>
      <vt:lpstr>Title &amp; Subtitle</vt:lpstr>
      <vt:lpstr>Title &amp; Bullets</vt:lpstr>
      <vt:lpstr>1_Title &amp; Bullets</vt:lpstr>
      <vt:lpstr>Office Theme</vt:lpstr>
      <vt:lpstr>1_Office Theme</vt:lpstr>
      <vt:lpstr>2_Office Theme</vt:lpstr>
      <vt:lpstr>Opulent</vt:lpstr>
      <vt:lpstr>Ion</vt:lpstr>
      <vt:lpstr>3_Office Theme</vt:lpstr>
      <vt:lpstr>Vocabulary</vt:lpstr>
      <vt:lpstr>ALLAY</vt:lpstr>
      <vt:lpstr>BESTIAL</vt:lpstr>
      <vt:lpstr>Convivial</vt:lpstr>
      <vt:lpstr>COTERIE</vt:lpstr>
      <vt:lpstr>COUNTERPART</vt:lpstr>
      <vt:lpstr>DEMUR</vt:lpstr>
      <vt:lpstr>EFFRONTERY</vt:lpstr>
      <vt:lpstr>EMBELLISH</vt:lpstr>
      <vt:lpstr>Ephemeral</vt:lpstr>
      <vt:lpstr>Felicitous</vt:lpstr>
      <vt:lpstr>FURTIVE</vt:lpstr>
      <vt:lpstr>PowerPoint Presentation</vt:lpstr>
      <vt:lpstr>ILLUSORY</vt:lpstr>
      <vt:lpstr>INDIGENT</vt:lpstr>
      <vt:lpstr>INORDINATE</vt:lpstr>
      <vt:lpstr>Jettison</vt:lpstr>
      <vt:lpstr>Misanthrope</vt:lpstr>
      <vt:lpstr>PERTINACIOUS</vt:lpstr>
      <vt:lpstr>PICAYUNE</vt:lpstr>
      <vt:lpstr>Raiment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Cobb County School District</dc:creator>
  <cp:lastModifiedBy>Stephanie Tatum</cp:lastModifiedBy>
  <cp:revision>13</cp:revision>
  <dcterms:created xsi:type="dcterms:W3CDTF">2010-02-19T20:17:07Z</dcterms:created>
  <dcterms:modified xsi:type="dcterms:W3CDTF">2015-08-19T23:34:19Z</dcterms:modified>
</cp:coreProperties>
</file>