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2"/>
  </p:notesMasterIdLst>
  <p:sldIdLst>
    <p:sldId id="256" r:id="rId4"/>
    <p:sldId id="257" r:id="rId5"/>
    <p:sldId id="258" r:id="rId6"/>
    <p:sldId id="259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4B751-7FCB-4A28-9451-F6F8DEC8357A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58FC8-2151-49E1-AC31-5C118EFE2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530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Sources:  “So-o-o-o-o-</a:t>
            </a:r>
            <a:r>
              <a:rPr lang="en-US" baseline="0" dirty="0" smtClean="0"/>
              <a:t> Sorry: The Art of the Apology, Susan </a:t>
            </a:r>
            <a:r>
              <a:rPr lang="en-US" baseline="0" dirty="0" err="1" smtClean="0"/>
              <a:t>Hebble</a:t>
            </a:r>
            <a:r>
              <a:rPr lang="en-US" baseline="0" dirty="0" smtClean="0"/>
              <a:t>.  www.uuquincy.org</a:t>
            </a:r>
          </a:p>
          <a:p>
            <a:r>
              <a:rPr lang="en-US" dirty="0" smtClean="0"/>
              <a:t>http://www.perfectapology.com/how-to-say-im-sorry.html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58FC8-2151-49E1-AC31-5C118EFE24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32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FBF1-4AC6-4D7F-B8D0-E87425802606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9C282A-DAB3-4625-8321-A52FD860E36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FBF1-4AC6-4D7F-B8D0-E87425802606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282A-DAB3-4625-8321-A52FD860E3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FBF1-4AC6-4D7F-B8D0-E87425802606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C282A-DAB3-4625-8321-A52FD860E3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/>
          <a:lstStyle/>
          <a:p>
            <a:fld id="{FDD4FBF1-4AC6-4D7F-B8D0-E87425802606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/>
          <a:lstStyle/>
          <a:p>
            <a:fld id="{D49C282A-DAB3-4625-8321-A52FD860E36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/>
          <a:lstStyle/>
          <a:p>
            <a:fld id="{FDD4FBF1-4AC6-4D7F-B8D0-E87425802606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/>
          <a:lstStyle/>
          <a:p>
            <a:fld id="{D49C282A-DAB3-4625-8321-A52FD860E36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/>
          <a:lstStyle/>
          <a:p>
            <a:fld id="{FDD4FBF1-4AC6-4D7F-B8D0-E87425802606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/>
          <a:lstStyle/>
          <a:p>
            <a:fld id="{D49C282A-DAB3-4625-8321-A52FD860E36C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/>
          <a:lstStyle/>
          <a:p>
            <a:fld id="{FDD4FBF1-4AC6-4D7F-B8D0-E87425802606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/>
          <a:lstStyle/>
          <a:p>
            <a:fld id="{D49C282A-DAB3-4625-8321-A52FD860E36C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/>
          <a:lstStyle/>
          <a:p>
            <a:fld id="{FDD4FBF1-4AC6-4D7F-B8D0-E87425802606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/>
          <a:lstStyle/>
          <a:p>
            <a:fld id="{D49C282A-DAB3-4625-8321-A52FD860E36C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/>
          <a:lstStyle/>
          <a:p>
            <a:fld id="{FDD4FBF1-4AC6-4D7F-B8D0-E87425802606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/>
          <a:lstStyle/>
          <a:p>
            <a:fld id="{D49C282A-DAB3-4625-8321-A52FD860E36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/>
          <a:lstStyle/>
          <a:p>
            <a:fld id="{FDD4FBF1-4AC6-4D7F-B8D0-E87425802606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/>
          <a:lstStyle/>
          <a:p>
            <a:fld id="{D49C282A-DAB3-4625-8321-A52FD860E36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/>
          <a:lstStyle/>
          <a:p>
            <a:fld id="{FDD4FBF1-4AC6-4D7F-B8D0-E87425802606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/>
          <a:lstStyle/>
          <a:p>
            <a:fld id="{D49C282A-DAB3-4625-8321-A52FD860E36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DD4FBF1-4AC6-4D7F-B8D0-E87425802606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49C282A-DAB3-4625-8321-A52FD860E36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/>
          <a:lstStyle/>
          <a:p>
            <a:fld id="{FDD4FBF1-4AC6-4D7F-B8D0-E87425802606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/>
          <a:lstStyle/>
          <a:p>
            <a:fld id="{D49C282A-DAB3-4625-8321-A52FD860E3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/>
          <a:lstStyle/>
          <a:p>
            <a:fld id="{FDD4FBF1-4AC6-4D7F-B8D0-E87425802606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/>
          <a:lstStyle/>
          <a:p>
            <a:fld id="{D49C282A-DAB3-4625-8321-A52FD860E3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/>
          <a:lstStyle/>
          <a:p>
            <a:fld id="{FDD4FBF1-4AC6-4D7F-B8D0-E87425802606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/>
          <a:lstStyle/>
          <a:p>
            <a:fld id="{D49C282A-DAB3-4625-8321-A52FD860E36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/>
          <a:lstStyle/>
          <a:p>
            <a:fld id="{FDD4FBF1-4AC6-4D7F-B8D0-E87425802606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/>
          <a:lstStyle/>
          <a:p>
            <a:fld id="{D49C282A-DAB3-4625-8321-A52FD860E36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/>
          <a:lstStyle/>
          <a:p>
            <a:fld id="{FDD4FBF1-4AC6-4D7F-B8D0-E87425802606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/>
          <a:lstStyle/>
          <a:p>
            <a:fld id="{D49C282A-DAB3-4625-8321-A52FD860E36C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/>
          <a:lstStyle/>
          <a:p>
            <a:fld id="{FDD4FBF1-4AC6-4D7F-B8D0-E87425802606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/>
          <a:lstStyle/>
          <a:p>
            <a:fld id="{D49C282A-DAB3-4625-8321-A52FD860E36C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/>
          <a:lstStyle/>
          <a:p>
            <a:fld id="{FDD4FBF1-4AC6-4D7F-B8D0-E87425802606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/>
          <a:lstStyle/>
          <a:p>
            <a:fld id="{D49C282A-DAB3-4625-8321-A52FD860E36C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/>
          <a:lstStyle/>
          <a:p>
            <a:fld id="{FDD4FBF1-4AC6-4D7F-B8D0-E87425802606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/>
          <a:lstStyle/>
          <a:p>
            <a:fld id="{D49C282A-DAB3-4625-8321-A52FD860E36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/>
          <a:lstStyle/>
          <a:p>
            <a:fld id="{FDD4FBF1-4AC6-4D7F-B8D0-E87425802606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/>
          <a:lstStyle/>
          <a:p>
            <a:fld id="{D49C282A-DAB3-4625-8321-A52FD860E36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/>
          <a:lstStyle/>
          <a:p>
            <a:fld id="{FDD4FBF1-4AC6-4D7F-B8D0-E87425802606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/>
          <a:lstStyle/>
          <a:p>
            <a:fld id="{D49C282A-DAB3-4625-8321-A52FD860E36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FBF1-4AC6-4D7F-B8D0-E87425802606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9C282A-DAB3-4625-8321-A52FD860E36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/>
          <a:lstStyle/>
          <a:p>
            <a:fld id="{FDD4FBF1-4AC6-4D7F-B8D0-E87425802606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/>
          <a:lstStyle/>
          <a:p>
            <a:fld id="{D49C282A-DAB3-4625-8321-A52FD860E3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/>
          <a:lstStyle/>
          <a:p>
            <a:fld id="{FDD4FBF1-4AC6-4D7F-B8D0-E87425802606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/>
          <a:lstStyle/>
          <a:p>
            <a:fld id="{D49C282A-DAB3-4625-8321-A52FD860E3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DD4FBF1-4AC6-4D7F-B8D0-E87425802606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49C282A-DAB3-4625-8321-A52FD860E36C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DD4FBF1-4AC6-4D7F-B8D0-E87425802606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49C282A-DAB3-4625-8321-A52FD860E36C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FBF1-4AC6-4D7F-B8D0-E87425802606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9C282A-DAB3-4625-8321-A52FD860E36C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FBF1-4AC6-4D7F-B8D0-E87425802606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9C282A-DAB3-4625-8321-A52FD860E36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DD4FBF1-4AC6-4D7F-B8D0-E87425802606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49C282A-DAB3-4625-8321-A52FD860E36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DD4FBF1-4AC6-4D7F-B8D0-E87425802606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49C282A-DAB3-4625-8321-A52FD860E36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FDD4FBF1-4AC6-4D7F-B8D0-E87425802606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D49C282A-DAB3-4625-8321-A52FD860E36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lvl="0">
              <a:spcBef>
                <a:spcPts val="400"/>
              </a:spcBef>
              <a:buNone/>
            </a:pPr>
            <a:r>
              <a:rPr lang="en-US" sz="4000" b="0" cap="none" spc="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rPr>
              <a:t>iRespond Question Master</a:t>
            </a:r>
            <a:endParaRPr lang="en-US" sz="4000" b="0" cap="none" spc="0" baseline="0">
              <a:solidFill>
                <a:schemeClr val="tx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indent="0"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</a:pPr>
            <a:r>
              <a:rPr lang="en-US" b="0" i="0" cap="none" spc="30" baseline="0" smtClean="0">
                <a:solidFill>
                  <a:schemeClr val="tx1"/>
                </a:solidFill>
                <a:cs typeface="Tahoma" pitchFamily="34" charset="0"/>
              </a:rPr>
              <a:t>A.) Response A</a:t>
            </a:r>
            <a:endParaRPr lang="en-US" b="0" i="0" cap="none" spc="30" baseline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indent="0"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</a:pPr>
            <a:r>
              <a:rPr lang="en-US" b="0" i="0" cap="none" spc="30" baseline="0" smtClean="0">
                <a:solidFill>
                  <a:schemeClr val="tx1"/>
                </a:solidFill>
                <a:cs typeface="Tahoma" pitchFamily="34" charset="0"/>
              </a:rPr>
              <a:t>B.) Response B</a:t>
            </a:r>
            <a:endParaRPr lang="en-US" b="0" i="0" cap="none" spc="30" baseline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indent="0"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</a:pPr>
            <a:r>
              <a:rPr lang="en-US" b="0" i="0" cap="none" spc="30" baseline="0" smtClean="0">
                <a:solidFill>
                  <a:schemeClr val="tx1"/>
                </a:solidFill>
                <a:cs typeface="Tahoma" pitchFamily="34" charset="0"/>
              </a:rPr>
              <a:t>C.) Response C</a:t>
            </a:r>
            <a:endParaRPr lang="en-US" b="0" i="0" cap="none" spc="30" baseline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indent="0"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</a:pPr>
            <a:r>
              <a:rPr lang="en-US" b="0" i="0" cap="none" spc="30" baseline="0" smtClean="0">
                <a:solidFill>
                  <a:schemeClr val="tx1"/>
                </a:solidFill>
                <a:cs typeface="Tahoma" pitchFamily="34" charset="0"/>
              </a:rPr>
              <a:t>D.) Response D</a:t>
            </a:r>
            <a:endParaRPr lang="en-US" b="0" i="0" cap="none" spc="30" baseline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indent="0"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</a:pPr>
            <a:r>
              <a:rPr lang="en-US" b="0" i="0" cap="none" spc="30" baseline="0" smtClean="0">
                <a:solidFill>
                  <a:schemeClr val="tx1"/>
                </a:solidFill>
                <a:cs typeface="Tahoma" pitchFamily="34" charset="0"/>
              </a:rPr>
              <a:t>E.) Response E</a:t>
            </a:r>
            <a:endParaRPr lang="en-US" b="0" i="0" cap="none" spc="30" baseline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1905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FFFFFF"/>
                </a:solidFill>
              </a:rPr>
              <a:t>Percent Complete 100%</a:t>
            </a:r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1905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FFFFFF"/>
                </a:solidFill>
              </a:rPr>
              <a:t>00:30</a:t>
            </a:r>
            <a:endParaRPr lang="en-US" sz="1400">
              <a:solidFill>
                <a:srgbClr val="FFFF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67%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33%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100%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100%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67%</a:t>
              </a:r>
              <a:endParaRPr lang="en-US"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A*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B*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C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D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E</a:t>
              </a:r>
              <a:endParaRPr lang="en-US"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0</a:t>
              </a: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1</a:t>
              </a: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2</a:t>
              </a: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3</a:t>
              </a:r>
              <a:endParaRPr lang="en-US" sz="2000">
                <a:solidFill>
                  <a:srgbClr val="FFFFFF"/>
                </a:solidFill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Elements of an </a:t>
            </a:r>
            <a:r>
              <a:rPr lang="en-US" b="0" dirty="0" smtClean="0"/>
              <a:t>Apologia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59954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a detailed account of the situation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acknowledgement of the hurt or damage done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recognition of your role in the event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/>
              <a:t>a</a:t>
            </a:r>
            <a:r>
              <a:rPr lang="en-US" sz="3600" dirty="0" smtClean="0"/>
              <a:t> defense of your actions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A Proper Apologia Should Always Include: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81687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By giving a detailed  account of the offense, you are making sure that both you and the other person are talking about the same thing.  </a:t>
            </a:r>
          </a:p>
          <a:p>
            <a:r>
              <a:rPr lang="en-US" sz="2400" dirty="0" smtClean="0"/>
              <a:t>It also legitimizes the feelings of the recipient by having the person who caused the offense recount the situation.</a:t>
            </a:r>
          </a:p>
          <a:p>
            <a:r>
              <a:rPr lang="en-US" sz="2400" dirty="0" smtClean="0"/>
              <a:t>Be specific as possible and your apology should be focused on the particular event(s).  </a:t>
            </a:r>
          </a:p>
          <a:p>
            <a:r>
              <a:rPr lang="en-US" sz="2400" dirty="0" smtClean="0"/>
              <a:t>Example: if you missed a important date (event), don’t apologize for your general absentmindedness but instead for missing that specific date.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 Detailed Account of the Situation: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583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By acknowledging the hurt or damage done, you’re are validating their feelings and the recipient begins to sense that you understand the situation.</a:t>
            </a:r>
          </a:p>
          <a:p>
            <a:r>
              <a:rPr lang="en-US" sz="3200" dirty="0" smtClean="0"/>
              <a:t>This is important to rebuilding your relationship because it legitimizes their reaction, even if others in the same situation may have reacted differently.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Acknowledgement of the hurt or damage done: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96155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3200" dirty="0" smtClean="0"/>
              <a:t>Acknowledge that your role in the event was significant.  Do not try to deny that you played a part in the hurtful actions of the event.</a:t>
            </a:r>
          </a:p>
          <a:p>
            <a:endParaRPr lang="en-US" sz="3200" dirty="0"/>
          </a:p>
          <a:p>
            <a:r>
              <a:rPr lang="en-US" sz="3200" dirty="0" smtClean="0"/>
              <a:t>Own up to your responsibility in the issue.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Recognition of Your </a:t>
            </a:r>
            <a:r>
              <a:rPr lang="en-US" b="1" dirty="0"/>
              <a:t>R</a:t>
            </a:r>
            <a:r>
              <a:rPr lang="en-US" b="1" dirty="0" smtClean="0"/>
              <a:t>ole in the Event: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5788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Explain the necessity </a:t>
            </a:r>
            <a:r>
              <a:rPr lang="en-US" sz="2800" dirty="0"/>
              <a:t>or logic behind your </a:t>
            </a:r>
            <a:r>
              <a:rPr lang="en-US" sz="2800" dirty="0" smtClean="0"/>
              <a:t>actions.  Include evidence that proves you acted in a way that was right for the situation even though someone may find fault in your actions.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Defense </a:t>
            </a:r>
            <a:r>
              <a:rPr lang="en-US" dirty="0"/>
              <a:t>of </a:t>
            </a:r>
            <a:r>
              <a:rPr lang="en-US" dirty="0" smtClean="0"/>
              <a:t>Your 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91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Purpose: The reason you must defend </a:t>
            </a:r>
            <a:r>
              <a:rPr lang="en-US" sz="2400" smtClean="0"/>
              <a:t>your actions.</a:t>
            </a:r>
            <a:endParaRPr lang="en-US" sz="2400" dirty="0" smtClean="0"/>
          </a:p>
          <a:p>
            <a:r>
              <a:rPr lang="en-US" sz="2400" dirty="0" smtClean="0"/>
              <a:t>Speaker: The persona you wish to portray through the defense.</a:t>
            </a:r>
          </a:p>
          <a:p>
            <a:r>
              <a:rPr lang="en-US" sz="2400" dirty="0" smtClean="0"/>
              <a:t>Audience: The person most affected by your actions.</a:t>
            </a:r>
          </a:p>
          <a:p>
            <a:r>
              <a:rPr lang="en-US" sz="2400" dirty="0" smtClean="0"/>
              <a:t>Subject: The detailed account of the event.</a:t>
            </a:r>
          </a:p>
          <a:p>
            <a:r>
              <a:rPr lang="en-US" sz="2400" dirty="0" smtClean="0"/>
              <a:t>Warrant: The underlying assumptions in your argument.</a:t>
            </a:r>
          </a:p>
          <a:p>
            <a:r>
              <a:rPr lang="en-US" sz="2400" dirty="0" smtClean="0"/>
              <a:t>Context: The background surrounding the event.</a:t>
            </a:r>
          </a:p>
          <a:p>
            <a:r>
              <a:rPr lang="en-US" sz="2400" dirty="0" smtClean="0"/>
              <a:t>Intention: The expected result of the defense.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the Rhetorical Triangle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63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179388" lvl="2" indent="0">
              <a:buNone/>
            </a:pPr>
            <a:r>
              <a:rPr lang="en-US" sz="3200" b="1" dirty="0" smtClean="0"/>
              <a:t>Organization</a:t>
            </a:r>
            <a:r>
              <a:rPr lang="en-US" sz="3200" dirty="0"/>
              <a:t>: Where will you establish credibility? </a:t>
            </a:r>
          </a:p>
          <a:p>
            <a:pPr marL="179388" lvl="2" indent="0">
              <a:buNone/>
            </a:pPr>
            <a:r>
              <a:rPr lang="en-US" sz="3200" b="1" dirty="0"/>
              <a:t>Appeals:</a:t>
            </a:r>
            <a:r>
              <a:rPr lang="en-US" sz="3200" dirty="0"/>
              <a:t> Where will you place your appeals? </a:t>
            </a:r>
          </a:p>
          <a:p>
            <a:pPr marL="179388" lvl="2" indent="0">
              <a:buNone/>
            </a:pPr>
            <a:r>
              <a:rPr lang="en-US" sz="3200" b="1" dirty="0"/>
              <a:t>Evidence</a:t>
            </a:r>
            <a:r>
              <a:rPr lang="en-US" sz="3200" dirty="0"/>
              <a:t>: What is your evidence and where will you place it? </a:t>
            </a:r>
          </a:p>
          <a:p>
            <a:pPr marL="179388" lvl="2" indent="0">
              <a:buNone/>
            </a:pPr>
            <a:r>
              <a:rPr lang="en-US" sz="3200" b="1" dirty="0"/>
              <a:t>Rhetorical Devices</a:t>
            </a:r>
            <a:r>
              <a:rPr lang="en-US" sz="3200" dirty="0"/>
              <a:t>: Where can you place rhetoric that sounds natural?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Write </a:t>
            </a:r>
            <a:r>
              <a:rPr lang="en-US" dirty="0" smtClean="0"/>
              <a:t>a plan for </a:t>
            </a:r>
            <a:r>
              <a:rPr lang="en-US" dirty="0"/>
              <a:t>your Speech</a:t>
            </a:r>
            <a:r>
              <a:rPr lang="en-US" dirty="0" smtClean="0"/>
              <a:t>.  Include: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94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186</TotalTime>
  <Words>415</Words>
  <Application>Microsoft Office PowerPoint</Application>
  <PresentationFormat>On-screen Show (4:3)</PresentationFormat>
  <Paragraphs>36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Mylar</vt:lpstr>
      <vt:lpstr>iRespondQuestionMaster</vt:lpstr>
      <vt:lpstr>iRespondGraphMaster</vt:lpstr>
      <vt:lpstr>The Elements of an Apologia</vt:lpstr>
      <vt:lpstr>A Proper Apologia Should Always Include:</vt:lpstr>
      <vt:lpstr>A Detailed Account of the Situation:</vt:lpstr>
      <vt:lpstr>Acknowledgement of the hurt or damage done:</vt:lpstr>
      <vt:lpstr>Recognition of Your Role in the Event: </vt:lpstr>
      <vt:lpstr>A Defense of Your Actions</vt:lpstr>
      <vt:lpstr>Using the Rhetorical Triangle </vt:lpstr>
      <vt:lpstr>Write a plan for your Speech.  Include: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Elements of a Real Apology</dc:title>
  <dc:creator>Anne Postema</dc:creator>
  <cp:lastModifiedBy>Stephanie Tatum</cp:lastModifiedBy>
  <cp:revision>13</cp:revision>
  <dcterms:created xsi:type="dcterms:W3CDTF">2011-10-05T13:28:34Z</dcterms:created>
  <dcterms:modified xsi:type="dcterms:W3CDTF">2011-12-06T19:38:11Z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